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0"/>
  </p:notesMasterIdLst>
  <p:sldIdLst>
    <p:sldId id="263" r:id="rId2"/>
    <p:sldId id="257" r:id="rId3"/>
    <p:sldId id="260" r:id="rId4"/>
    <p:sldId id="264" r:id="rId5"/>
    <p:sldId id="259" r:id="rId6"/>
    <p:sldId id="261" r:id="rId7"/>
    <p:sldId id="262" r:id="rId8"/>
    <p:sldId id="265" r:id="rId9"/>
    <p:sldId id="266" r:id="rId10"/>
    <p:sldId id="267" r:id="rId11"/>
    <p:sldId id="268" r:id="rId12"/>
    <p:sldId id="269" r:id="rId13"/>
    <p:sldId id="270" r:id="rId14"/>
    <p:sldId id="271" r:id="rId15"/>
    <p:sldId id="273" r:id="rId16"/>
    <p:sldId id="274" r:id="rId17"/>
    <p:sldId id="275" r:id="rId18"/>
    <p:sldId id="340" r:id="rId19"/>
    <p:sldId id="342" r:id="rId20"/>
    <p:sldId id="343" r:id="rId21"/>
    <p:sldId id="344" r:id="rId22"/>
    <p:sldId id="346" r:id="rId23"/>
    <p:sldId id="345" r:id="rId24"/>
    <p:sldId id="349" r:id="rId25"/>
    <p:sldId id="348" r:id="rId26"/>
    <p:sldId id="347" r:id="rId27"/>
    <p:sldId id="351" r:id="rId28"/>
    <p:sldId id="350" r:id="rId29"/>
    <p:sldId id="353" r:id="rId30"/>
    <p:sldId id="352" r:id="rId31"/>
    <p:sldId id="354" r:id="rId32"/>
    <p:sldId id="355" r:id="rId33"/>
    <p:sldId id="356" r:id="rId34"/>
    <p:sldId id="292" r:id="rId35"/>
    <p:sldId id="293" r:id="rId36"/>
    <p:sldId id="294" r:id="rId37"/>
    <p:sldId id="295" r:id="rId38"/>
    <p:sldId id="296" r:id="rId39"/>
    <p:sldId id="339" r:id="rId40"/>
    <p:sldId id="298" r:id="rId41"/>
    <p:sldId id="299" r:id="rId42"/>
    <p:sldId id="300" r:id="rId43"/>
    <p:sldId id="301" r:id="rId44"/>
    <p:sldId id="302" r:id="rId45"/>
    <p:sldId id="303" r:id="rId46"/>
    <p:sldId id="291" r:id="rId47"/>
    <p:sldId id="304" r:id="rId48"/>
    <p:sldId id="306" r:id="rId49"/>
    <p:sldId id="307" r:id="rId50"/>
    <p:sldId id="308" r:id="rId51"/>
    <p:sldId id="309" r:id="rId52"/>
    <p:sldId id="310" r:id="rId53"/>
    <p:sldId id="311" r:id="rId54"/>
    <p:sldId id="312" r:id="rId55"/>
    <p:sldId id="337"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Lst>
  <p:sldSz cx="14401800" cy="10801350"/>
  <p:notesSz cx="6858000" cy="9144000"/>
  <p:defaultTextStyle>
    <a:defPPr>
      <a:defRPr lang="el-GR"/>
    </a:defPPr>
    <a:lvl1pPr marL="0" algn="l" defTabSz="1439935" rtl="0" eaLnBrk="1" latinLnBrk="0" hangingPunct="1">
      <a:defRPr sz="2700" kern="1200">
        <a:solidFill>
          <a:schemeClr val="tx1"/>
        </a:solidFill>
        <a:latin typeface="+mn-lt"/>
        <a:ea typeface="+mn-ea"/>
        <a:cs typeface="+mn-cs"/>
      </a:defRPr>
    </a:lvl1pPr>
    <a:lvl2pPr marL="719968" algn="l" defTabSz="1439935" rtl="0" eaLnBrk="1" latinLnBrk="0" hangingPunct="1">
      <a:defRPr sz="2700" kern="1200">
        <a:solidFill>
          <a:schemeClr val="tx1"/>
        </a:solidFill>
        <a:latin typeface="+mn-lt"/>
        <a:ea typeface="+mn-ea"/>
        <a:cs typeface="+mn-cs"/>
      </a:defRPr>
    </a:lvl2pPr>
    <a:lvl3pPr marL="1439935" algn="l" defTabSz="1439935" rtl="0" eaLnBrk="1" latinLnBrk="0" hangingPunct="1">
      <a:defRPr sz="2700" kern="1200">
        <a:solidFill>
          <a:schemeClr val="tx1"/>
        </a:solidFill>
        <a:latin typeface="+mn-lt"/>
        <a:ea typeface="+mn-ea"/>
        <a:cs typeface="+mn-cs"/>
      </a:defRPr>
    </a:lvl3pPr>
    <a:lvl4pPr marL="2159903" algn="l" defTabSz="1439935" rtl="0" eaLnBrk="1" latinLnBrk="0" hangingPunct="1">
      <a:defRPr sz="2700" kern="1200">
        <a:solidFill>
          <a:schemeClr val="tx1"/>
        </a:solidFill>
        <a:latin typeface="+mn-lt"/>
        <a:ea typeface="+mn-ea"/>
        <a:cs typeface="+mn-cs"/>
      </a:defRPr>
    </a:lvl4pPr>
    <a:lvl5pPr marL="2879872" algn="l" defTabSz="1439935" rtl="0" eaLnBrk="1" latinLnBrk="0" hangingPunct="1">
      <a:defRPr sz="2700" kern="1200">
        <a:solidFill>
          <a:schemeClr val="tx1"/>
        </a:solidFill>
        <a:latin typeface="+mn-lt"/>
        <a:ea typeface="+mn-ea"/>
        <a:cs typeface="+mn-cs"/>
      </a:defRPr>
    </a:lvl5pPr>
    <a:lvl6pPr marL="3599839" algn="l" defTabSz="1439935" rtl="0" eaLnBrk="1" latinLnBrk="0" hangingPunct="1">
      <a:defRPr sz="2700" kern="1200">
        <a:solidFill>
          <a:schemeClr val="tx1"/>
        </a:solidFill>
        <a:latin typeface="+mn-lt"/>
        <a:ea typeface="+mn-ea"/>
        <a:cs typeface="+mn-cs"/>
      </a:defRPr>
    </a:lvl6pPr>
    <a:lvl7pPr marL="4319806" algn="l" defTabSz="1439935" rtl="0" eaLnBrk="1" latinLnBrk="0" hangingPunct="1">
      <a:defRPr sz="2700" kern="1200">
        <a:solidFill>
          <a:schemeClr val="tx1"/>
        </a:solidFill>
        <a:latin typeface="+mn-lt"/>
        <a:ea typeface="+mn-ea"/>
        <a:cs typeface="+mn-cs"/>
      </a:defRPr>
    </a:lvl7pPr>
    <a:lvl8pPr marL="5039774" algn="l" defTabSz="1439935" rtl="0" eaLnBrk="1" latinLnBrk="0" hangingPunct="1">
      <a:defRPr sz="2700" kern="1200">
        <a:solidFill>
          <a:schemeClr val="tx1"/>
        </a:solidFill>
        <a:latin typeface="+mn-lt"/>
        <a:ea typeface="+mn-ea"/>
        <a:cs typeface="+mn-cs"/>
      </a:defRPr>
    </a:lvl8pPr>
    <a:lvl9pPr marL="5759745" algn="l" defTabSz="1439935" rtl="0" eaLnBrk="1" latinLnBrk="0" hangingPunct="1">
      <a:defRPr sz="2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FF"/>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94634" autoAdjust="0"/>
  </p:normalViewPr>
  <p:slideViewPr>
    <p:cSldViewPr>
      <p:cViewPr>
        <p:scale>
          <a:sx n="40" d="100"/>
          <a:sy n="40" d="100"/>
        </p:scale>
        <p:origin x="-180" y="66"/>
      </p:cViewPr>
      <p:guideLst>
        <p:guide orient="horz" pos="3402"/>
        <p:guide pos="453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BC86B1-5A83-469E-A734-60FA2C198840}" type="datetimeFigureOut">
              <a:rPr lang="el-GR" smtClean="0"/>
              <a:pPr/>
              <a:t>12/1/2011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C1E9D4-AFC5-4180-A583-8E3448F543E6}"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1439935" rtl="0" eaLnBrk="1" latinLnBrk="0" hangingPunct="1">
      <a:defRPr sz="1800" kern="1200">
        <a:solidFill>
          <a:schemeClr val="tx1"/>
        </a:solidFill>
        <a:latin typeface="+mn-lt"/>
        <a:ea typeface="+mn-ea"/>
        <a:cs typeface="+mn-cs"/>
      </a:defRPr>
    </a:lvl1pPr>
    <a:lvl2pPr marL="719968" algn="l" defTabSz="1439935" rtl="0" eaLnBrk="1" latinLnBrk="0" hangingPunct="1">
      <a:defRPr sz="1800" kern="1200">
        <a:solidFill>
          <a:schemeClr val="tx1"/>
        </a:solidFill>
        <a:latin typeface="+mn-lt"/>
        <a:ea typeface="+mn-ea"/>
        <a:cs typeface="+mn-cs"/>
      </a:defRPr>
    </a:lvl2pPr>
    <a:lvl3pPr marL="1439935" algn="l" defTabSz="1439935" rtl="0" eaLnBrk="1" latinLnBrk="0" hangingPunct="1">
      <a:defRPr sz="1800" kern="1200">
        <a:solidFill>
          <a:schemeClr val="tx1"/>
        </a:solidFill>
        <a:latin typeface="+mn-lt"/>
        <a:ea typeface="+mn-ea"/>
        <a:cs typeface="+mn-cs"/>
      </a:defRPr>
    </a:lvl3pPr>
    <a:lvl4pPr marL="2159903" algn="l" defTabSz="1439935" rtl="0" eaLnBrk="1" latinLnBrk="0" hangingPunct="1">
      <a:defRPr sz="1800" kern="1200">
        <a:solidFill>
          <a:schemeClr val="tx1"/>
        </a:solidFill>
        <a:latin typeface="+mn-lt"/>
        <a:ea typeface="+mn-ea"/>
        <a:cs typeface="+mn-cs"/>
      </a:defRPr>
    </a:lvl4pPr>
    <a:lvl5pPr marL="2879872" algn="l" defTabSz="1439935" rtl="0" eaLnBrk="1" latinLnBrk="0" hangingPunct="1">
      <a:defRPr sz="1800" kern="1200">
        <a:solidFill>
          <a:schemeClr val="tx1"/>
        </a:solidFill>
        <a:latin typeface="+mn-lt"/>
        <a:ea typeface="+mn-ea"/>
        <a:cs typeface="+mn-cs"/>
      </a:defRPr>
    </a:lvl5pPr>
    <a:lvl6pPr marL="3599839" algn="l" defTabSz="1439935" rtl="0" eaLnBrk="1" latinLnBrk="0" hangingPunct="1">
      <a:defRPr sz="1800" kern="1200">
        <a:solidFill>
          <a:schemeClr val="tx1"/>
        </a:solidFill>
        <a:latin typeface="+mn-lt"/>
        <a:ea typeface="+mn-ea"/>
        <a:cs typeface="+mn-cs"/>
      </a:defRPr>
    </a:lvl6pPr>
    <a:lvl7pPr marL="4319806" algn="l" defTabSz="1439935" rtl="0" eaLnBrk="1" latinLnBrk="0" hangingPunct="1">
      <a:defRPr sz="1800" kern="1200">
        <a:solidFill>
          <a:schemeClr val="tx1"/>
        </a:solidFill>
        <a:latin typeface="+mn-lt"/>
        <a:ea typeface="+mn-ea"/>
        <a:cs typeface="+mn-cs"/>
      </a:defRPr>
    </a:lvl7pPr>
    <a:lvl8pPr marL="5039774" algn="l" defTabSz="1439935" rtl="0" eaLnBrk="1" latinLnBrk="0" hangingPunct="1">
      <a:defRPr sz="1800" kern="1200">
        <a:solidFill>
          <a:schemeClr val="tx1"/>
        </a:solidFill>
        <a:latin typeface="+mn-lt"/>
        <a:ea typeface="+mn-ea"/>
        <a:cs typeface="+mn-cs"/>
      </a:defRPr>
    </a:lvl8pPr>
    <a:lvl9pPr marL="5759745" algn="l" defTabSz="1439935"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Μεταξύ</a:t>
            </a:r>
            <a:r>
              <a:rPr lang="el-GR" baseline="0" dirty="0" smtClean="0"/>
              <a:t> προσωπικού και εγκεφαλικού κρανίου βρίσκονται οι δύο οφθαλμικοί </a:t>
            </a:r>
            <a:r>
              <a:rPr lang="el-GR" baseline="0" dirty="0" err="1" smtClean="0"/>
              <a:t>κόγχοι</a:t>
            </a:r>
            <a:r>
              <a:rPr lang="el-GR" baseline="0" dirty="0" smtClean="0"/>
              <a:t>, που σχηματίζονται από οστά και των δύο κρανίων.</a:t>
            </a:r>
            <a:endParaRPr lang="el-GR" dirty="0"/>
          </a:p>
        </p:txBody>
      </p:sp>
      <p:sp>
        <p:nvSpPr>
          <p:cNvPr id="4" name="3 - Θέση αριθμού διαφάνειας"/>
          <p:cNvSpPr>
            <a:spLocks noGrp="1"/>
          </p:cNvSpPr>
          <p:nvPr>
            <p:ph type="sldNum" sz="quarter" idx="10"/>
          </p:nvPr>
        </p:nvSpPr>
        <p:spPr/>
        <p:txBody>
          <a:bodyPr/>
          <a:lstStyle/>
          <a:p>
            <a:fld id="{5DC1E9D4-AFC5-4180-A583-8E3448F543E6}" type="slidenum">
              <a:rPr lang="el-GR" smtClean="0"/>
              <a:pPr/>
              <a:t>7</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Μετωπιαίο, σφηνοειδές,  οστά της μύτης, άνω γνάθος, κάτω γνάθος, </a:t>
            </a:r>
            <a:r>
              <a:rPr lang="el-GR" dirty="0" err="1" smtClean="0"/>
              <a:t>μασοειδής</a:t>
            </a:r>
            <a:r>
              <a:rPr lang="el-GR" dirty="0" smtClean="0"/>
              <a:t> απόφυση, στόμιο ακουστικού πόρου, ινιακό. </a:t>
            </a:r>
            <a:r>
              <a:rPr lang="el-GR" dirty="0" err="1" smtClean="0"/>
              <a:t>κροταφικό,βλεγματικό</a:t>
            </a:r>
            <a:r>
              <a:rPr lang="el-GR" dirty="0" smtClean="0"/>
              <a:t>.</a:t>
            </a:r>
            <a:endParaRPr lang="el-GR" dirty="0"/>
          </a:p>
        </p:txBody>
      </p:sp>
      <p:sp>
        <p:nvSpPr>
          <p:cNvPr id="4" name="3 - Θέση αριθμού διαφάνειας"/>
          <p:cNvSpPr>
            <a:spLocks noGrp="1"/>
          </p:cNvSpPr>
          <p:nvPr>
            <p:ph type="sldNum" sz="quarter" idx="10"/>
          </p:nvPr>
        </p:nvSpPr>
        <p:spPr/>
        <p:txBody>
          <a:bodyPr/>
          <a:lstStyle/>
          <a:p>
            <a:fld id="{5DC1E9D4-AFC5-4180-A583-8E3448F543E6}" type="slidenum">
              <a:rPr lang="el-GR" smtClean="0"/>
              <a:pPr/>
              <a:t>8</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Ο εγκέφαλος και ο νωτιαίος μυελός </a:t>
            </a:r>
            <a:r>
              <a:rPr lang="el-GR" dirty="0" err="1" smtClean="0"/>
              <a:t>αποταλούν</a:t>
            </a:r>
            <a:r>
              <a:rPr lang="el-GR" dirty="0" smtClean="0"/>
              <a:t> το κεντρικό νευρικό σύστημα.</a:t>
            </a:r>
            <a:endParaRPr lang="el-GR" dirty="0"/>
          </a:p>
        </p:txBody>
      </p:sp>
      <p:sp>
        <p:nvSpPr>
          <p:cNvPr id="4" name="3 - Θέση αριθμού διαφάνειας"/>
          <p:cNvSpPr>
            <a:spLocks noGrp="1"/>
          </p:cNvSpPr>
          <p:nvPr>
            <p:ph type="sldNum" sz="quarter" idx="10"/>
          </p:nvPr>
        </p:nvSpPr>
        <p:spPr/>
        <p:txBody>
          <a:bodyPr/>
          <a:lstStyle/>
          <a:p>
            <a:fld id="{5DC1E9D4-AFC5-4180-A583-8E3448F543E6}" type="slidenum">
              <a:rPr lang="el-GR" smtClean="0"/>
              <a:pPr/>
              <a:t>11</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DC1E9D4-AFC5-4180-A583-8E3448F543E6}" type="slidenum">
              <a:rPr lang="el-GR" smtClean="0"/>
              <a:pPr/>
              <a:t>28</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80136" y="3355424"/>
            <a:ext cx="12241530" cy="2315289"/>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2160271" y="6120765"/>
            <a:ext cx="10081261" cy="2760345"/>
          </a:xfrm>
        </p:spPr>
        <p:txBody>
          <a:bodyPr/>
          <a:lstStyle>
            <a:lvl1pPr marL="0" indent="0" algn="ctr">
              <a:buNone/>
              <a:defRPr>
                <a:solidFill>
                  <a:schemeClr val="tx1">
                    <a:tint val="75000"/>
                  </a:schemeClr>
                </a:solidFill>
              </a:defRPr>
            </a:lvl1pPr>
            <a:lvl2pPr marL="719968" indent="0" algn="ctr">
              <a:buNone/>
              <a:defRPr>
                <a:solidFill>
                  <a:schemeClr val="tx1">
                    <a:tint val="75000"/>
                  </a:schemeClr>
                </a:solidFill>
              </a:defRPr>
            </a:lvl2pPr>
            <a:lvl3pPr marL="1439935" indent="0" algn="ctr">
              <a:buNone/>
              <a:defRPr>
                <a:solidFill>
                  <a:schemeClr val="tx1">
                    <a:tint val="75000"/>
                  </a:schemeClr>
                </a:solidFill>
              </a:defRPr>
            </a:lvl3pPr>
            <a:lvl4pPr marL="2159903" indent="0" algn="ctr">
              <a:buNone/>
              <a:defRPr>
                <a:solidFill>
                  <a:schemeClr val="tx1">
                    <a:tint val="75000"/>
                  </a:schemeClr>
                </a:solidFill>
              </a:defRPr>
            </a:lvl4pPr>
            <a:lvl5pPr marL="2879872" indent="0" algn="ctr">
              <a:buNone/>
              <a:defRPr>
                <a:solidFill>
                  <a:schemeClr val="tx1">
                    <a:tint val="75000"/>
                  </a:schemeClr>
                </a:solidFill>
              </a:defRPr>
            </a:lvl5pPr>
            <a:lvl6pPr marL="3599839" indent="0" algn="ctr">
              <a:buNone/>
              <a:defRPr>
                <a:solidFill>
                  <a:schemeClr val="tx1">
                    <a:tint val="75000"/>
                  </a:schemeClr>
                </a:solidFill>
              </a:defRPr>
            </a:lvl6pPr>
            <a:lvl7pPr marL="4319806" indent="0" algn="ctr">
              <a:buNone/>
              <a:defRPr>
                <a:solidFill>
                  <a:schemeClr val="tx1">
                    <a:tint val="75000"/>
                  </a:schemeClr>
                </a:solidFill>
              </a:defRPr>
            </a:lvl7pPr>
            <a:lvl8pPr marL="5039774" indent="0" algn="ctr">
              <a:buNone/>
              <a:defRPr>
                <a:solidFill>
                  <a:schemeClr val="tx1">
                    <a:tint val="75000"/>
                  </a:schemeClr>
                </a:solidFill>
              </a:defRPr>
            </a:lvl8pPr>
            <a:lvl9pPr marL="5759745"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D984FF4E-B26A-4EEC-A85D-DE85BFF3C025}" type="datetimeFigureOut">
              <a:rPr lang="el-GR" smtClean="0"/>
              <a:pPr/>
              <a:t>12/1/2011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77FE9D2-6F89-4618-A2D3-2CBF4F0FFB49}"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984FF4E-B26A-4EEC-A85D-DE85BFF3C025}" type="datetimeFigureOut">
              <a:rPr lang="el-GR" smtClean="0"/>
              <a:pPr/>
              <a:t>12/1/2011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77FE9D2-6F89-4618-A2D3-2CBF4F0FFB49}"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11388928" y="455059"/>
            <a:ext cx="3532941" cy="9676209"/>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785097" y="455059"/>
            <a:ext cx="10363798" cy="9676209"/>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984FF4E-B26A-4EEC-A85D-DE85BFF3C025}" type="datetimeFigureOut">
              <a:rPr lang="el-GR" smtClean="0"/>
              <a:pPr/>
              <a:t>12/1/2011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77FE9D2-6F89-4618-A2D3-2CBF4F0FFB49}"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984FF4E-B26A-4EEC-A85D-DE85BFF3C025}" type="datetimeFigureOut">
              <a:rPr lang="el-GR" smtClean="0"/>
              <a:pPr/>
              <a:t>12/1/2011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77FE9D2-6F89-4618-A2D3-2CBF4F0FFB49}"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1137642" y="6940870"/>
            <a:ext cx="12241530" cy="2145268"/>
          </a:xfrm>
        </p:spPr>
        <p:txBody>
          <a:bodyPr anchor="t"/>
          <a:lstStyle>
            <a:lvl1pPr algn="l">
              <a:defRPr sz="63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1137642" y="4578073"/>
            <a:ext cx="12241530" cy="2362793"/>
          </a:xfrm>
        </p:spPr>
        <p:txBody>
          <a:bodyPr anchor="b"/>
          <a:lstStyle>
            <a:lvl1pPr marL="0" indent="0">
              <a:buNone/>
              <a:defRPr sz="3000">
                <a:solidFill>
                  <a:schemeClr val="tx1">
                    <a:tint val="75000"/>
                  </a:schemeClr>
                </a:solidFill>
              </a:defRPr>
            </a:lvl1pPr>
            <a:lvl2pPr marL="719968" indent="0">
              <a:buNone/>
              <a:defRPr sz="2700">
                <a:solidFill>
                  <a:schemeClr val="tx1">
                    <a:tint val="75000"/>
                  </a:schemeClr>
                </a:solidFill>
              </a:defRPr>
            </a:lvl2pPr>
            <a:lvl3pPr marL="1439935" indent="0">
              <a:buNone/>
              <a:defRPr sz="2600">
                <a:solidFill>
                  <a:schemeClr val="tx1">
                    <a:tint val="75000"/>
                  </a:schemeClr>
                </a:solidFill>
              </a:defRPr>
            </a:lvl3pPr>
            <a:lvl4pPr marL="2159903" indent="0">
              <a:buNone/>
              <a:defRPr sz="2300">
                <a:solidFill>
                  <a:schemeClr val="tx1">
                    <a:tint val="75000"/>
                  </a:schemeClr>
                </a:solidFill>
              </a:defRPr>
            </a:lvl4pPr>
            <a:lvl5pPr marL="2879872" indent="0">
              <a:buNone/>
              <a:defRPr sz="2300">
                <a:solidFill>
                  <a:schemeClr val="tx1">
                    <a:tint val="75000"/>
                  </a:schemeClr>
                </a:solidFill>
              </a:defRPr>
            </a:lvl5pPr>
            <a:lvl6pPr marL="3599839" indent="0">
              <a:buNone/>
              <a:defRPr sz="2300">
                <a:solidFill>
                  <a:schemeClr val="tx1">
                    <a:tint val="75000"/>
                  </a:schemeClr>
                </a:solidFill>
              </a:defRPr>
            </a:lvl6pPr>
            <a:lvl7pPr marL="4319806" indent="0">
              <a:buNone/>
              <a:defRPr sz="2300">
                <a:solidFill>
                  <a:schemeClr val="tx1">
                    <a:tint val="75000"/>
                  </a:schemeClr>
                </a:solidFill>
              </a:defRPr>
            </a:lvl7pPr>
            <a:lvl8pPr marL="5039774" indent="0">
              <a:buNone/>
              <a:defRPr sz="2300">
                <a:solidFill>
                  <a:schemeClr val="tx1">
                    <a:tint val="75000"/>
                  </a:schemeClr>
                </a:solidFill>
              </a:defRPr>
            </a:lvl8pPr>
            <a:lvl9pPr marL="5759745" indent="0">
              <a:buNone/>
              <a:defRPr sz="23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984FF4E-B26A-4EEC-A85D-DE85BFF3C025}" type="datetimeFigureOut">
              <a:rPr lang="el-GR" smtClean="0"/>
              <a:pPr/>
              <a:t>12/1/2011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77FE9D2-6F89-4618-A2D3-2CBF4F0FFB49}"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785100" y="2645331"/>
            <a:ext cx="6948370" cy="7485937"/>
          </a:xfrm>
        </p:spPr>
        <p:txBody>
          <a:bodyPr/>
          <a:lstStyle>
            <a:lvl1pPr>
              <a:defRPr sz="4400"/>
            </a:lvl1pPr>
            <a:lvl2pPr>
              <a:defRPr sz="3800"/>
            </a:lvl2pPr>
            <a:lvl3pPr>
              <a:defRPr sz="3000"/>
            </a:lvl3pPr>
            <a:lvl4pPr>
              <a:defRPr sz="2700"/>
            </a:lvl4pPr>
            <a:lvl5pPr>
              <a:defRPr sz="2700"/>
            </a:lvl5pPr>
            <a:lvl6pPr>
              <a:defRPr sz="2700"/>
            </a:lvl6pPr>
            <a:lvl7pPr>
              <a:defRPr sz="2700"/>
            </a:lvl7pPr>
            <a:lvl8pPr>
              <a:defRPr sz="2700"/>
            </a:lvl8pPr>
            <a:lvl9pPr>
              <a:defRPr sz="27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7973498" y="2645331"/>
            <a:ext cx="6948368" cy="7485937"/>
          </a:xfrm>
        </p:spPr>
        <p:txBody>
          <a:bodyPr/>
          <a:lstStyle>
            <a:lvl1pPr>
              <a:defRPr sz="4400"/>
            </a:lvl1pPr>
            <a:lvl2pPr>
              <a:defRPr sz="3800"/>
            </a:lvl2pPr>
            <a:lvl3pPr>
              <a:defRPr sz="3000"/>
            </a:lvl3pPr>
            <a:lvl4pPr>
              <a:defRPr sz="2700"/>
            </a:lvl4pPr>
            <a:lvl5pPr>
              <a:defRPr sz="2700"/>
            </a:lvl5pPr>
            <a:lvl6pPr>
              <a:defRPr sz="2700"/>
            </a:lvl6pPr>
            <a:lvl7pPr>
              <a:defRPr sz="2700"/>
            </a:lvl7pPr>
            <a:lvl8pPr>
              <a:defRPr sz="2700"/>
            </a:lvl8pPr>
            <a:lvl9pPr>
              <a:defRPr sz="27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D984FF4E-B26A-4EEC-A85D-DE85BFF3C025}" type="datetimeFigureOut">
              <a:rPr lang="el-GR" smtClean="0"/>
              <a:pPr/>
              <a:t>12/1/2011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77FE9D2-6F89-4618-A2D3-2CBF4F0FFB49}"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720091" y="432556"/>
            <a:ext cx="12961621" cy="1800225"/>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0091" y="2417803"/>
            <a:ext cx="6363296" cy="1007625"/>
          </a:xfrm>
        </p:spPr>
        <p:txBody>
          <a:bodyPr anchor="b"/>
          <a:lstStyle>
            <a:lvl1pPr marL="0" indent="0">
              <a:buNone/>
              <a:defRPr sz="3800" b="1"/>
            </a:lvl1pPr>
            <a:lvl2pPr marL="719968" indent="0">
              <a:buNone/>
              <a:defRPr sz="3000" b="1"/>
            </a:lvl2pPr>
            <a:lvl3pPr marL="1439935" indent="0">
              <a:buNone/>
              <a:defRPr sz="2700" b="1"/>
            </a:lvl3pPr>
            <a:lvl4pPr marL="2159903" indent="0">
              <a:buNone/>
              <a:defRPr sz="2600" b="1"/>
            </a:lvl4pPr>
            <a:lvl5pPr marL="2879872" indent="0">
              <a:buNone/>
              <a:defRPr sz="2600" b="1"/>
            </a:lvl5pPr>
            <a:lvl6pPr marL="3599839" indent="0">
              <a:buNone/>
              <a:defRPr sz="2600" b="1"/>
            </a:lvl6pPr>
            <a:lvl7pPr marL="4319806" indent="0">
              <a:buNone/>
              <a:defRPr sz="2600" b="1"/>
            </a:lvl7pPr>
            <a:lvl8pPr marL="5039774" indent="0">
              <a:buNone/>
              <a:defRPr sz="2600" b="1"/>
            </a:lvl8pPr>
            <a:lvl9pPr marL="5759745" indent="0">
              <a:buNone/>
              <a:defRPr sz="2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720091" y="3425428"/>
            <a:ext cx="6363296" cy="6223279"/>
          </a:xfrm>
        </p:spPr>
        <p:txBody>
          <a:bodyPr/>
          <a:lstStyle>
            <a:lvl1pPr>
              <a:defRPr sz="3800"/>
            </a:lvl1pPr>
            <a:lvl2pPr>
              <a:defRPr sz="3000"/>
            </a:lvl2pPr>
            <a:lvl3pPr>
              <a:defRPr sz="2700"/>
            </a:lvl3pPr>
            <a:lvl4pPr>
              <a:defRPr sz="2600"/>
            </a:lvl4pPr>
            <a:lvl5pPr>
              <a:defRPr sz="2600"/>
            </a:lvl5pPr>
            <a:lvl6pPr>
              <a:defRPr sz="2600"/>
            </a:lvl6pPr>
            <a:lvl7pPr>
              <a:defRPr sz="2600"/>
            </a:lvl7pPr>
            <a:lvl8pPr>
              <a:defRPr sz="2600"/>
            </a:lvl8pPr>
            <a:lvl9pPr>
              <a:defRPr sz="2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7315918" y="2417803"/>
            <a:ext cx="6365796" cy="1007625"/>
          </a:xfrm>
        </p:spPr>
        <p:txBody>
          <a:bodyPr anchor="b"/>
          <a:lstStyle>
            <a:lvl1pPr marL="0" indent="0">
              <a:buNone/>
              <a:defRPr sz="3800" b="1"/>
            </a:lvl1pPr>
            <a:lvl2pPr marL="719968" indent="0">
              <a:buNone/>
              <a:defRPr sz="3000" b="1"/>
            </a:lvl2pPr>
            <a:lvl3pPr marL="1439935" indent="0">
              <a:buNone/>
              <a:defRPr sz="2700" b="1"/>
            </a:lvl3pPr>
            <a:lvl4pPr marL="2159903" indent="0">
              <a:buNone/>
              <a:defRPr sz="2600" b="1"/>
            </a:lvl4pPr>
            <a:lvl5pPr marL="2879872" indent="0">
              <a:buNone/>
              <a:defRPr sz="2600" b="1"/>
            </a:lvl5pPr>
            <a:lvl6pPr marL="3599839" indent="0">
              <a:buNone/>
              <a:defRPr sz="2600" b="1"/>
            </a:lvl6pPr>
            <a:lvl7pPr marL="4319806" indent="0">
              <a:buNone/>
              <a:defRPr sz="2600" b="1"/>
            </a:lvl7pPr>
            <a:lvl8pPr marL="5039774" indent="0">
              <a:buNone/>
              <a:defRPr sz="2600" b="1"/>
            </a:lvl8pPr>
            <a:lvl9pPr marL="5759745" indent="0">
              <a:buNone/>
              <a:defRPr sz="2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7315918" y="3425428"/>
            <a:ext cx="6365796" cy="6223279"/>
          </a:xfrm>
        </p:spPr>
        <p:txBody>
          <a:bodyPr/>
          <a:lstStyle>
            <a:lvl1pPr>
              <a:defRPr sz="3800"/>
            </a:lvl1pPr>
            <a:lvl2pPr>
              <a:defRPr sz="3000"/>
            </a:lvl2pPr>
            <a:lvl3pPr>
              <a:defRPr sz="2700"/>
            </a:lvl3pPr>
            <a:lvl4pPr>
              <a:defRPr sz="2600"/>
            </a:lvl4pPr>
            <a:lvl5pPr>
              <a:defRPr sz="2600"/>
            </a:lvl5pPr>
            <a:lvl6pPr>
              <a:defRPr sz="2600"/>
            </a:lvl6pPr>
            <a:lvl7pPr>
              <a:defRPr sz="2600"/>
            </a:lvl7pPr>
            <a:lvl8pPr>
              <a:defRPr sz="2600"/>
            </a:lvl8pPr>
            <a:lvl9pPr>
              <a:defRPr sz="2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D984FF4E-B26A-4EEC-A85D-DE85BFF3C025}" type="datetimeFigureOut">
              <a:rPr lang="el-GR" smtClean="0"/>
              <a:pPr/>
              <a:t>12/1/2011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177FE9D2-6F89-4618-A2D3-2CBF4F0FFB49}"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D984FF4E-B26A-4EEC-A85D-DE85BFF3C025}" type="datetimeFigureOut">
              <a:rPr lang="el-GR" smtClean="0"/>
              <a:pPr/>
              <a:t>12/1/2011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177FE9D2-6F89-4618-A2D3-2CBF4F0FFB49}"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984FF4E-B26A-4EEC-A85D-DE85BFF3C025}" type="datetimeFigureOut">
              <a:rPr lang="el-GR" smtClean="0"/>
              <a:pPr/>
              <a:t>12/1/2011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177FE9D2-6F89-4618-A2D3-2CBF4F0FFB49}"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720096" y="430054"/>
            <a:ext cx="4738092" cy="1830229"/>
          </a:xfrm>
        </p:spPr>
        <p:txBody>
          <a:bodyPr anchor="b"/>
          <a:lstStyle>
            <a:lvl1pPr algn="l">
              <a:defRPr sz="3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5630705" y="430058"/>
            <a:ext cx="8051006" cy="9218653"/>
          </a:xfrm>
        </p:spPr>
        <p:txBody>
          <a:bodyPr/>
          <a:lstStyle>
            <a:lvl1pPr>
              <a:defRPr sz="5000"/>
            </a:lvl1pPr>
            <a:lvl2pPr>
              <a:defRPr sz="4400"/>
            </a:lvl2pPr>
            <a:lvl3pPr>
              <a:defRPr sz="3800"/>
            </a:lvl3pPr>
            <a:lvl4pPr>
              <a:defRPr sz="3000"/>
            </a:lvl4pPr>
            <a:lvl5pPr>
              <a:defRPr sz="3000"/>
            </a:lvl5pPr>
            <a:lvl6pPr>
              <a:defRPr sz="3000"/>
            </a:lvl6pPr>
            <a:lvl7pPr>
              <a:defRPr sz="3000"/>
            </a:lvl7pPr>
            <a:lvl8pPr>
              <a:defRPr sz="3000"/>
            </a:lvl8pPr>
            <a:lvl9pPr>
              <a:defRPr sz="3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720096" y="2260287"/>
            <a:ext cx="4738092" cy="7388424"/>
          </a:xfrm>
        </p:spPr>
        <p:txBody>
          <a:bodyPr/>
          <a:lstStyle>
            <a:lvl1pPr marL="0" indent="0">
              <a:buNone/>
              <a:defRPr sz="2300"/>
            </a:lvl1pPr>
            <a:lvl2pPr marL="719968" indent="0">
              <a:buNone/>
              <a:defRPr sz="1800"/>
            </a:lvl2pPr>
            <a:lvl3pPr marL="1439935" indent="0">
              <a:buNone/>
              <a:defRPr sz="1700"/>
            </a:lvl3pPr>
            <a:lvl4pPr marL="2159903" indent="0">
              <a:buNone/>
              <a:defRPr sz="1500"/>
            </a:lvl4pPr>
            <a:lvl5pPr marL="2879872" indent="0">
              <a:buNone/>
              <a:defRPr sz="1500"/>
            </a:lvl5pPr>
            <a:lvl6pPr marL="3599839" indent="0">
              <a:buNone/>
              <a:defRPr sz="1500"/>
            </a:lvl6pPr>
            <a:lvl7pPr marL="4319806" indent="0">
              <a:buNone/>
              <a:defRPr sz="1500"/>
            </a:lvl7pPr>
            <a:lvl8pPr marL="5039774" indent="0">
              <a:buNone/>
              <a:defRPr sz="1500"/>
            </a:lvl8pPr>
            <a:lvl9pPr marL="5759745" indent="0">
              <a:buNone/>
              <a:defRPr sz="15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984FF4E-B26A-4EEC-A85D-DE85BFF3C025}" type="datetimeFigureOut">
              <a:rPr lang="el-GR" smtClean="0"/>
              <a:pPr/>
              <a:t>12/1/2011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77FE9D2-6F89-4618-A2D3-2CBF4F0FFB49}"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822855" y="7560948"/>
            <a:ext cx="8641080" cy="892612"/>
          </a:xfrm>
        </p:spPr>
        <p:txBody>
          <a:bodyPr anchor="b"/>
          <a:lstStyle>
            <a:lvl1pPr algn="l">
              <a:defRPr sz="3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2822855" y="965121"/>
            <a:ext cx="8641080" cy="6480810"/>
          </a:xfrm>
        </p:spPr>
        <p:txBody>
          <a:bodyPr/>
          <a:lstStyle>
            <a:lvl1pPr marL="0" indent="0">
              <a:buNone/>
              <a:defRPr sz="5000"/>
            </a:lvl1pPr>
            <a:lvl2pPr marL="719968" indent="0">
              <a:buNone/>
              <a:defRPr sz="4400"/>
            </a:lvl2pPr>
            <a:lvl3pPr marL="1439935" indent="0">
              <a:buNone/>
              <a:defRPr sz="3800"/>
            </a:lvl3pPr>
            <a:lvl4pPr marL="2159903" indent="0">
              <a:buNone/>
              <a:defRPr sz="3000"/>
            </a:lvl4pPr>
            <a:lvl5pPr marL="2879872" indent="0">
              <a:buNone/>
              <a:defRPr sz="3000"/>
            </a:lvl5pPr>
            <a:lvl6pPr marL="3599839" indent="0">
              <a:buNone/>
              <a:defRPr sz="3000"/>
            </a:lvl6pPr>
            <a:lvl7pPr marL="4319806" indent="0">
              <a:buNone/>
              <a:defRPr sz="3000"/>
            </a:lvl7pPr>
            <a:lvl8pPr marL="5039774" indent="0">
              <a:buNone/>
              <a:defRPr sz="3000"/>
            </a:lvl8pPr>
            <a:lvl9pPr marL="5759745" indent="0">
              <a:buNone/>
              <a:defRPr sz="3000"/>
            </a:lvl9pPr>
          </a:lstStyle>
          <a:p>
            <a:endParaRPr lang="el-GR"/>
          </a:p>
        </p:txBody>
      </p:sp>
      <p:sp>
        <p:nvSpPr>
          <p:cNvPr id="4" name="3 - Θέση κειμένου"/>
          <p:cNvSpPr>
            <a:spLocks noGrp="1"/>
          </p:cNvSpPr>
          <p:nvPr>
            <p:ph type="body" sz="half" idx="2"/>
          </p:nvPr>
        </p:nvSpPr>
        <p:spPr>
          <a:xfrm>
            <a:off x="2822855" y="8453560"/>
            <a:ext cx="8641080" cy="1267658"/>
          </a:xfrm>
        </p:spPr>
        <p:txBody>
          <a:bodyPr/>
          <a:lstStyle>
            <a:lvl1pPr marL="0" indent="0">
              <a:buNone/>
              <a:defRPr sz="2300"/>
            </a:lvl1pPr>
            <a:lvl2pPr marL="719968" indent="0">
              <a:buNone/>
              <a:defRPr sz="1800"/>
            </a:lvl2pPr>
            <a:lvl3pPr marL="1439935" indent="0">
              <a:buNone/>
              <a:defRPr sz="1700"/>
            </a:lvl3pPr>
            <a:lvl4pPr marL="2159903" indent="0">
              <a:buNone/>
              <a:defRPr sz="1500"/>
            </a:lvl4pPr>
            <a:lvl5pPr marL="2879872" indent="0">
              <a:buNone/>
              <a:defRPr sz="1500"/>
            </a:lvl5pPr>
            <a:lvl6pPr marL="3599839" indent="0">
              <a:buNone/>
              <a:defRPr sz="1500"/>
            </a:lvl6pPr>
            <a:lvl7pPr marL="4319806" indent="0">
              <a:buNone/>
              <a:defRPr sz="1500"/>
            </a:lvl7pPr>
            <a:lvl8pPr marL="5039774" indent="0">
              <a:buNone/>
              <a:defRPr sz="1500"/>
            </a:lvl8pPr>
            <a:lvl9pPr marL="5759745" indent="0">
              <a:buNone/>
              <a:defRPr sz="15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984FF4E-B26A-4EEC-A85D-DE85BFF3C025}" type="datetimeFigureOut">
              <a:rPr lang="el-GR" smtClean="0"/>
              <a:pPr/>
              <a:t>12/1/2011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77FE9D2-6F89-4618-A2D3-2CBF4F0FFB49}"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720091" y="432556"/>
            <a:ext cx="12961621" cy="1800225"/>
          </a:xfrm>
          <a:prstGeom prst="rect">
            <a:avLst/>
          </a:prstGeom>
        </p:spPr>
        <p:txBody>
          <a:bodyPr vert="horz" lIns="143994" tIns="71998" rIns="143994" bIns="71998"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0091" y="2520320"/>
            <a:ext cx="12961621" cy="7128392"/>
          </a:xfrm>
          <a:prstGeom prst="rect">
            <a:avLst/>
          </a:prstGeom>
        </p:spPr>
        <p:txBody>
          <a:bodyPr vert="horz" lIns="143994" tIns="71998" rIns="143994" bIns="71998"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720091" y="10011256"/>
            <a:ext cx="3360421" cy="575070"/>
          </a:xfrm>
          <a:prstGeom prst="rect">
            <a:avLst/>
          </a:prstGeom>
        </p:spPr>
        <p:txBody>
          <a:bodyPr vert="horz" lIns="143994" tIns="71998" rIns="143994" bIns="71998" rtlCol="0" anchor="ctr"/>
          <a:lstStyle>
            <a:lvl1pPr algn="l">
              <a:defRPr sz="1800">
                <a:solidFill>
                  <a:schemeClr val="tx1">
                    <a:tint val="75000"/>
                  </a:schemeClr>
                </a:solidFill>
              </a:defRPr>
            </a:lvl1pPr>
          </a:lstStyle>
          <a:p>
            <a:fld id="{D984FF4E-B26A-4EEC-A85D-DE85BFF3C025}" type="datetimeFigureOut">
              <a:rPr lang="el-GR" smtClean="0"/>
              <a:pPr/>
              <a:t>12/1/2011</a:t>
            </a:fld>
            <a:endParaRPr lang="el-GR"/>
          </a:p>
        </p:txBody>
      </p:sp>
      <p:sp>
        <p:nvSpPr>
          <p:cNvPr id="5" name="4 - Θέση υποσέλιδου"/>
          <p:cNvSpPr>
            <a:spLocks noGrp="1"/>
          </p:cNvSpPr>
          <p:nvPr>
            <p:ph type="ftr" sz="quarter" idx="3"/>
          </p:nvPr>
        </p:nvSpPr>
        <p:spPr>
          <a:xfrm>
            <a:off x="4920616" y="10011256"/>
            <a:ext cx="4560570" cy="575070"/>
          </a:xfrm>
          <a:prstGeom prst="rect">
            <a:avLst/>
          </a:prstGeom>
        </p:spPr>
        <p:txBody>
          <a:bodyPr vert="horz" lIns="143994" tIns="71998" rIns="143994" bIns="71998" rtlCol="0" anchor="ctr"/>
          <a:lstStyle>
            <a:lvl1pPr algn="ctr">
              <a:defRPr sz="18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10321291" y="10011256"/>
            <a:ext cx="3360421" cy="575070"/>
          </a:xfrm>
          <a:prstGeom prst="rect">
            <a:avLst/>
          </a:prstGeom>
        </p:spPr>
        <p:txBody>
          <a:bodyPr vert="horz" lIns="143994" tIns="71998" rIns="143994" bIns="71998" rtlCol="0" anchor="ctr"/>
          <a:lstStyle>
            <a:lvl1pPr algn="r">
              <a:defRPr sz="1800">
                <a:solidFill>
                  <a:schemeClr val="tx1">
                    <a:tint val="75000"/>
                  </a:schemeClr>
                </a:solidFill>
              </a:defRPr>
            </a:lvl1pPr>
          </a:lstStyle>
          <a:p>
            <a:fld id="{177FE9D2-6F89-4618-A2D3-2CBF4F0FFB49}"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439935" rtl="0" eaLnBrk="1" latinLnBrk="0" hangingPunct="1">
        <a:spcBef>
          <a:spcPct val="0"/>
        </a:spcBef>
        <a:buNone/>
        <a:defRPr sz="6900" kern="1200">
          <a:solidFill>
            <a:schemeClr val="tx1"/>
          </a:solidFill>
          <a:latin typeface="+mj-lt"/>
          <a:ea typeface="+mj-ea"/>
          <a:cs typeface="+mj-cs"/>
        </a:defRPr>
      </a:lvl1pPr>
    </p:titleStyle>
    <p:bodyStyle>
      <a:lvl1pPr marL="539976" indent="-539976" algn="l" defTabSz="1439935" rtl="0" eaLnBrk="1" latinLnBrk="0" hangingPunct="1">
        <a:spcBef>
          <a:spcPct val="20000"/>
        </a:spcBef>
        <a:buFont typeface="Arial" pitchFamily="34" charset="0"/>
        <a:buChar char="•"/>
        <a:defRPr sz="5000" kern="1200">
          <a:solidFill>
            <a:schemeClr val="tx1"/>
          </a:solidFill>
          <a:latin typeface="+mn-lt"/>
          <a:ea typeface="+mn-ea"/>
          <a:cs typeface="+mn-cs"/>
        </a:defRPr>
      </a:lvl1pPr>
      <a:lvl2pPr marL="1169949" indent="-449980" algn="l" defTabSz="1439935"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799920" indent="-359985" algn="l" defTabSz="1439935"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19888" indent="-359985" algn="l" defTabSz="1439935"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239856" indent="-359985" algn="l" defTabSz="1439935"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959823" indent="-359985" algn="l" defTabSz="1439935"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679791" indent="-359985" algn="l" defTabSz="1439935"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399760" indent="-359985" algn="l" defTabSz="1439935"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6119727" indent="-359985" algn="l" defTabSz="1439935"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l-GR"/>
      </a:defPPr>
      <a:lvl1pPr marL="0" algn="l" defTabSz="1439935" rtl="0" eaLnBrk="1" latinLnBrk="0" hangingPunct="1">
        <a:defRPr sz="2700" kern="1200">
          <a:solidFill>
            <a:schemeClr val="tx1"/>
          </a:solidFill>
          <a:latin typeface="+mn-lt"/>
          <a:ea typeface="+mn-ea"/>
          <a:cs typeface="+mn-cs"/>
        </a:defRPr>
      </a:lvl1pPr>
      <a:lvl2pPr marL="719968" algn="l" defTabSz="1439935" rtl="0" eaLnBrk="1" latinLnBrk="0" hangingPunct="1">
        <a:defRPr sz="2700" kern="1200">
          <a:solidFill>
            <a:schemeClr val="tx1"/>
          </a:solidFill>
          <a:latin typeface="+mn-lt"/>
          <a:ea typeface="+mn-ea"/>
          <a:cs typeface="+mn-cs"/>
        </a:defRPr>
      </a:lvl2pPr>
      <a:lvl3pPr marL="1439935" algn="l" defTabSz="1439935" rtl="0" eaLnBrk="1" latinLnBrk="0" hangingPunct="1">
        <a:defRPr sz="2700" kern="1200">
          <a:solidFill>
            <a:schemeClr val="tx1"/>
          </a:solidFill>
          <a:latin typeface="+mn-lt"/>
          <a:ea typeface="+mn-ea"/>
          <a:cs typeface="+mn-cs"/>
        </a:defRPr>
      </a:lvl3pPr>
      <a:lvl4pPr marL="2159903" algn="l" defTabSz="1439935" rtl="0" eaLnBrk="1" latinLnBrk="0" hangingPunct="1">
        <a:defRPr sz="2700" kern="1200">
          <a:solidFill>
            <a:schemeClr val="tx1"/>
          </a:solidFill>
          <a:latin typeface="+mn-lt"/>
          <a:ea typeface="+mn-ea"/>
          <a:cs typeface="+mn-cs"/>
        </a:defRPr>
      </a:lvl4pPr>
      <a:lvl5pPr marL="2879872" algn="l" defTabSz="1439935" rtl="0" eaLnBrk="1" latinLnBrk="0" hangingPunct="1">
        <a:defRPr sz="2700" kern="1200">
          <a:solidFill>
            <a:schemeClr val="tx1"/>
          </a:solidFill>
          <a:latin typeface="+mn-lt"/>
          <a:ea typeface="+mn-ea"/>
          <a:cs typeface="+mn-cs"/>
        </a:defRPr>
      </a:lvl5pPr>
      <a:lvl6pPr marL="3599839" algn="l" defTabSz="1439935" rtl="0" eaLnBrk="1" latinLnBrk="0" hangingPunct="1">
        <a:defRPr sz="2700" kern="1200">
          <a:solidFill>
            <a:schemeClr val="tx1"/>
          </a:solidFill>
          <a:latin typeface="+mn-lt"/>
          <a:ea typeface="+mn-ea"/>
          <a:cs typeface="+mn-cs"/>
        </a:defRPr>
      </a:lvl6pPr>
      <a:lvl7pPr marL="4319806" algn="l" defTabSz="1439935" rtl="0" eaLnBrk="1" latinLnBrk="0" hangingPunct="1">
        <a:defRPr sz="2700" kern="1200">
          <a:solidFill>
            <a:schemeClr val="tx1"/>
          </a:solidFill>
          <a:latin typeface="+mn-lt"/>
          <a:ea typeface="+mn-ea"/>
          <a:cs typeface="+mn-cs"/>
        </a:defRPr>
      </a:lvl7pPr>
      <a:lvl8pPr marL="5039774" algn="l" defTabSz="1439935" rtl="0" eaLnBrk="1" latinLnBrk="0" hangingPunct="1">
        <a:defRPr sz="2700" kern="1200">
          <a:solidFill>
            <a:schemeClr val="tx1"/>
          </a:solidFill>
          <a:latin typeface="+mn-lt"/>
          <a:ea typeface="+mn-ea"/>
          <a:cs typeface="+mn-cs"/>
        </a:defRPr>
      </a:lvl8pPr>
      <a:lvl9pPr marL="5759745" algn="l" defTabSz="1439935"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l-GR" dirty="0"/>
          </a:p>
        </p:txBody>
      </p:sp>
      <p:sp>
        <p:nvSpPr>
          <p:cNvPr id="3" name="2 - Υπότιτλος"/>
          <p:cNvSpPr>
            <a:spLocks noGrp="1"/>
          </p:cNvSpPr>
          <p:nvPr>
            <p:ph type="subTitle" idx="1"/>
          </p:nvPr>
        </p:nvSpPr>
        <p:spPr/>
        <p:txBody>
          <a:bodyPr/>
          <a:lstStyle/>
          <a:p>
            <a:endParaRPr lang="el-GR"/>
          </a:p>
        </p:txBody>
      </p:sp>
      <p:pic>
        <p:nvPicPr>
          <p:cNvPr id="1026" name="Picture 2"/>
          <p:cNvPicPr>
            <a:picLocks noChangeAspect="1" noChangeArrowheads="1"/>
          </p:cNvPicPr>
          <p:nvPr/>
        </p:nvPicPr>
        <p:blipFill>
          <a:blip r:embed="rId2" cstate="print"/>
          <a:srcRect/>
          <a:stretch>
            <a:fillRect/>
          </a:stretch>
        </p:blipFill>
        <p:spPr bwMode="auto">
          <a:xfrm>
            <a:off x="6" y="1"/>
            <a:ext cx="14401799" cy="145870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880420" y="1"/>
            <a:ext cx="8712968" cy="1080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20091" y="432556"/>
            <a:ext cx="12961621" cy="1007679"/>
          </a:xfrm>
        </p:spPr>
        <p:txBody>
          <a:bodyPr>
            <a:normAutofit fontScale="90000"/>
          </a:bodyPr>
          <a:lstStyle/>
          <a:p>
            <a:r>
              <a:rPr lang="el-GR" sz="4400" dirty="0" smtClean="0">
                <a:latin typeface="Arial" pitchFamily="34" charset="0"/>
                <a:cs typeface="Arial" pitchFamily="34" charset="0"/>
              </a:rPr>
              <a:t>1) Οστά του εγκεφαλικού κρανίου    </a:t>
            </a:r>
            <a:r>
              <a:rPr lang="el-GR" sz="4000" dirty="0" smtClean="0">
                <a:latin typeface="Arial" pitchFamily="34" charset="0"/>
                <a:cs typeface="Arial" pitchFamily="34" charset="0"/>
              </a:rPr>
              <a:t>(8 οστά, 4μονά και 2 διπλά και συμμετρικά).</a:t>
            </a:r>
            <a:endParaRPr lang="el-GR" sz="4000" dirty="0">
              <a:latin typeface="Arial" pitchFamily="34" charset="0"/>
              <a:cs typeface="Arial" pitchFamily="34" charset="0"/>
            </a:endParaRPr>
          </a:p>
        </p:txBody>
      </p:sp>
      <p:sp>
        <p:nvSpPr>
          <p:cNvPr id="3" name="2 - Θέση περιεχομένου"/>
          <p:cNvSpPr>
            <a:spLocks noGrp="1"/>
          </p:cNvSpPr>
          <p:nvPr>
            <p:ph idx="1"/>
          </p:nvPr>
        </p:nvSpPr>
        <p:spPr>
          <a:xfrm>
            <a:off x="288132" y="1656259"/>
            <a:ext cx="13681520" cy="8784541"/>
          </a:xfrm>
        </p:spPr>
        <p:txBody>
          <a:bodyPr>
            <a:normAutofit lnSpcReduction="10000"/>
          </a:bodyPr>
          <a:lstStyle/>
          <a:p>
            <a:r>
              <a:rPr lang="el-GR" sz="4000" u="sng" dirty="0" smtClean="0">
                <a:solidFill>
                  <a:srgbClr val="0000FF"/>
                </a:solidFill>
              </a:rPr>
              <a:t>Τα μονά οστά είναι:</a:t>
            </a:r>
          </a:p>
          <a:p>
            <a:pPr>
              <a:buFontTx/>
              <a:buChar char="-"/>
            </a:pPr>
            <a:r>
              <a:rPr lang="el-GR" sz="4400" dirty="0" smtClean="0">
                <a:solidFill>
                  <a:srgbClr val="FF0066"/>
                </a:solidFill>
                <a:latin typeface="Arial" pitchFamily="34" charset="0"/>
                <a:cs typeface="Arial" pitchFamily="34" charset="0"/>
              </a:rPr>
              <a:t>Το μετωπιαίο</a:t>
            </a:r>
            <a:r>
              <a:rPr lang="el-GR" sz="4000" dirty="0" smtClean="0">
                <a:latin typeface="Arial" pitchFamily="34" charset="0"/>
                <a:cs typeface="Arial" pitchFamily="34" charset="0"/>
              </a:rPr>
              <a:t>: </a:t>
            </a:r>
            <a:r>
              <a:rPr lang="el-GR" sz="3600" dirty="0" smtClean="0">
                <a:solidFill>
                  <a:srgbClr val="0000FF"/>
                </a:solidFill>
                <a:latin typeface="Arial" pitchFamily="34" charset="0"/>
                <a:cs typeface="Arial" pitchFamily="34" charset="0"/>
              </a:rPr>
              <a:t>μέση και μπροστά του κύριου κρανίου, μέτωπο, και πάνω κοιλότητα οφθαλμών και μύτης.</a:t>
            </a:r>
          </a:p>
          <a:p>
            <a:pPr>
              <a:buFontTx/>
              <a:buChar char="-"/>
            </a:pPr>
            <a:r>
              <a:rPr lang="el-GR" sz="3600" dirty="0" smtClean="0">
                <a:latin typeface="Arial" pitchFamily="34" charset="0"/>
                <a:cs typeface="Arial" pitchFamily="34" charset="0"/>
              </a:rPr>
              <a:t> </a:t>
            </a:r>
            <a:r>
              <a:rPr lang="el-GR" sz="4400" dirty="0" smtClean="0">
                <a:solidFill>
                  <a:srgbClr val="FF0066"/>
                </a:solidFill>
                <a:latin typeface="Arial" pitchFamily="34" charset="0"/>
                <a:cs typeface="Arial" pitchFamily="34" charset="0"/>
              </a:rPr>
              <a:t>Το ηθμοειδές</a:t>
            </a:r>
            <a:r>
              <a:rPr lang="el-GR" sz="3600" dirty="0" smtClean="0">
                <a:latin typeface="Arial" pitchFamily="34" charset="0"/>
                <a:cs typeface="Arial" pitchFamily="34" charset="0"/>
              </a:rPr>
              <a:t>: </a:t>
            </a:r>
            <a:r>
              <a:rPr lang="el-GR" sz="3600" dirty="0" smtClean="0">
                <a:solidFill>
                  <a:srgbClr val="0000FF"/>
                </a:solidFill>
                <a:latin typeface="Arial" pitchFamily="34" charset="0"/>
                <a:cs typeface="Arial" pitchFamily="34" charset="0"/>
              </a:rPr>
              <a:t>μέση του πρόσθιου κρανιακού βόθρου, σχηματισμό κοιλότητας μύτης, έσω κοιλότητα οφθαλμών</a:t>
            </a:r>
            <a:r>
              <a:rPr lang="el-GR" sz="3600" dirty="0" smtClean="0">
                <a:latin typeface="Arial" pitchFamily="34" charset="0"/>
                <a:cs typeface="Arial" pitchFamily="34" charset="0"/>
              </a:rPr>
              <a:t>.</a:t>
            </a:r>
          </a:p>
          <a:p>
            <a:pPr>
              <a:buFontTx/>
              <a:buChar char="-"/>
            </a:pPr>
            <a:r>
              <a:rPr lang="el-GR" sz="4400" dirty="0" smtClean="0">
                <a:solidFill>
                  <a:srgbClr val="FF0066"/>
                </a:solidFill>
                <a:latin typeface="Arial" pitchFamily="34" charset="0"/>
                <a:cs typeface="Arial" pitchFamily="34" charset="0"/>
              </a:rPr>
              <a:t>Το σφηνοειδές</a:t>
            </a:r>
            <a:r>
              <a:rPr lang="el-GR" sz="3600" dirty="0" smtClean="0">
                <a:latin typeface="Arial" pitchFamily="34" charset="0"/>
                <a:cs typeface="Arial" pitchFamily="34" charset="0"/>
              </a:rPr>
              <a:t>: </a:t>
            </a:r>
            <a:r>
              <a:rPr lang="el-GR" sz="3600" dirty="0" smtClean="0">
                <a:solidFill>
                  <a:srgbClr val="0000FF"/>
                </a:solidFill>
                <a:latin typeface="Arial" pitchFamily="34" charset="0"/>
                <a:cs typeface="Arial" pitchFamily="34" charset="0"/>
              </a:rPr>
              <a:t>μέση και μπροστά από την βάση του κρανίου, πίσω από το ηθμοειδές. Σχηματισμό ρινικής κοιλότητας, στο πάνω μέρος σχηματίζει </a:t>
            </a:r>
            <a:r>
              <a:rPr lang="el-GR" sz="3600" dirty="0" err="1" smtClean="0">
                <a:solidFill>
                  <a:srgbClr val="0000FF"/>
                </a:solidFill>
                <a:latin typeface="Arial" pitchFamily="34" charset="0"/>
                <a:cs typeface="Arial" pitchFamily="34" charset="0"/>
              </a:rPr>
              <a:t>κοίλανση</a:t>
            </a:r>
            <a:r>
              <a:rPr lang="el-GR" sz="3600" dirty="0" smtClean="0">
                <a:latin typeface="Arial" pitchFamily="34" charset="0"/>
                <a:cs typeface="Arial" pitchFamily="34" charset="0"/>
              </a:rPr>
              <a:t>, </a:t>
            </a:r>
            <a:r>
              <a:rPr lang="el-GR" sz="3600" dirty="0" smtClean="0">
                <a:solidFill>
                  <a:srgbClr val="FF0066"/>
                </a:solidFill>
                <a:latin typeface="Arial" pitchFamily="34" charset="0"/>
                <a:cs typeface="Arial" pitchFamily="34" charset="0"/>
              </a:rPr>
              <a:t>Τουρκικό εφίππιο</a:t>
            </a:r>
            <a:r>
              <a:rPr lang="el-GR" sz="3600" dirty="0" smtClean="0">
                <a:latin typeface="Arial" pitchFamily="34" charset="0"/>
                <a:cs typeface="Arial" pitchFamily="34" charset="0"/>
              </a:rPr>
              <a:t>, </a:t>
            </a:r>
            <a:r>
              <a:rPr lang="el-GR" sz="3600" dirty="0" smtClean="0">
                <a:solidFill>
                  <a:srgbClr val="0000FF"/>
                </a:solidFill>
                <a:latin typeface="Arial" pitchFamily="34" charset="0"/>
                <a:cs typeface="Arial" pitchFamily="34" charset="0"/>
              </a:rPr>
              <a:t>που μέσα του υπάρχει η </a:t>
            </a:r>
            <a:r>
              <a:rPr lang="el-GR" sz="3600" dirty="0" smtClean="0">
                <a:solidFill>
                  <a:srgbClr val="FF0066"/>
                </a:solidFill>
                <a:latin typeface="Arial" pitchFamily="34" charset="0"/>
                <a:cs typeface="Arial" pitchFamily="34" charset="0"/>
              </a:rPr>
              <a:t>υπόφυση</a:t>
            </a:r>
            <a:r>
              <a:rPr lang="el-GR" sz="3600" dirty="0" smtClean="0">
                <a:latin typeface="Arial" pitchFamily="34" charset="0"/>
                <a:cs typeface="Arial" pitchFamily="34" charset="0"/>
              </a:rPr>
              <a:t> </a:t>
            </a:r>
            <a:r>
              <a:rPr lang="el-GR" sz="3600" dirty="0" smtClean="0">
                <a:solidFill>
                  <a:srgbClr val="0000FF"/>
                </a:solidFill>
                <a:latin typeface="Arial" pitchFamily="34" charset="0"/>
                <a:cs typeface="Arial" pitchFamily="34" charset="0"/>
              </a:rPr>
              <a:t>(ενδοκρινής αδένας).</a:t>
            </a:r>
          </a:p>
          <a:p>
            <a:pPr>
              <a:buFontTx/>
              <a:buChar char="-"/>
            </a:pPr>
            <a:r>
              <a:rPr lang="el-GR" sz="4400" dirty="0" smtClean="0">
                <a:solidFill>
                  <a:srgbClr val="FF0066"/>
                </a:solidFill>
                <a:latin typeface="Arial" pitchFamily="34" charset="0"/>
                <a:cs typeface="Arial" pitchFamily="34" charset="0"/>
              </a:rPr>
              <a:t>Το </a:t>
            </a:r>
            <a:r>
              <a:rPr lang="el-GR" sz="4400" dirty="0">
                <a:solidFill>
                  <a:srgbClr val="FF0066"/>
                </a:solidFill>
                <a:latin typeface="Arial" pitchFamily="34" charset="0"/>
                <a:cs typeface="Arial" pitchFamily="34" charset="0"/>
              </a:rPr>
              <a:t>ι</a:t>
            </a:r>
            <a:r>
              <a:rPr lang="el-GR" sz="4400" dirty="0" smtClean="0">
                <a:solidFill>
                  <a:srgbClr val="FF0066"/>
                </a:solidFill>
                <a:latin typeface="Arial" pitchFamily="34" charset="0"/>
                <a:cs typeface="Arial" pitchFamily="34" charset="0"/>
              </a:rPr>
              <a:t>νιακό: </a:t>
            </a:r>
            <a:r>
              <a:rPr lang="el-GR" sz="3600" dirty="0" smtClean="0">
                <a:solidFill>
                  <a:srgbClr val="0000FF"/>
                </a:solidFill>
                <a:latin typeface="Arial" pitchFamily="34" charset="0"/>
                <a:cs typeface="Arial" pitchFamily="34" charset="0"/>
              </a:rPr>
              <a:t>πίσω από το σφηνοειδές, στη βάση του κρανίου, έχει μια μεγάλη τρύπα, </a:t>
            </a:r>
            <a:r>
              <a:rPr lang="el-GR" sz="3600" dirty="0" smtClean="0">
                <a:solidFill>
                  <a:srgbClr val="FF0066"/>
                </a:solidFill>
                <a:latin typeface="Arial" pitchFamily="34" charset="0"/>
                <a:cs typeface="Arial" pitchFamily="34" charset="0"/>
              </a:rPr>
              <a:t>το ινιακό τρήμα</a:t>
            </a:r>
            <a:r>
              <a:rPr lang="el-GR" sz="3600" dirty="0" smtClean="0">
                <a:solidFill>
                  <a:srgbClr val="0000FF"/>
                </a:solidFill>
                <a:latin typeface="Arial" pitchFamily="34" charset="0"/>
                <a:cs typeface="Arial" pitchFamily="34" charset="0"/>
              </a:rPr>
              <a:t>, με το οποίο η κοιλότητα συνεχίζεται με το νωτιαίο σωλήνα. Μέσα από το ινιακό τρήμα ο εγκέφαλος συνεχίζεται με το νωτιαίο μυελό.</a:t>
            </a:r>
            <a:endParaRPr lang="el-GR" sz="3600" dirty="0">
              <a:solidFill>
                <a:srgbClr val="FF0066"/>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20091" y="432556"/>
            <a:ext cx="12961621" cy="575631"/>
          </a:xfrm>
        </p:spPr>
        <p:txBody>
          <a:bodyPr>
            <a:normAutofit fontScale="90000"/>
          </a:bodyPr>
          <a:lstStyle/>
          <a:p>
            <a:r>
              <a:rPr lang="el-GR" sz="4000" dirty="0" smtClean="0">
                <a:latin typeface="Arial" pitchFamily="34" charset="0"/>
                <a:cs typeface="Arial" pitchFamily="34" charset="0"/>
              </a:rPr>
              <a:t>Τα διπλά οστά είναι:</a:t>
            </a:r>
            <a:endParaRPr lang="el-GR" sz="4000" dirty="0">
              <a:latin typeface="Arial" pitchFamily="34" charset="0"/>
              <a:cs typeface="Arial" pitchFamily="34" charset="0"/>
            </a:endParaRPr>
          </a:p>
        </p:txBody>
      </p:sp>
      <p:sp>
        <p:nvSpPr>
          <p:cNvPr id="3" name="2 - Θέση περιεχομένου"/>
          <p:cNvSpPr>
            <a:spLocks noGrp="1"/>
          </p:cNvSpPr>
          <p:nvPr>
            <p:ph idx="1"/>
          </p:nvPr>
        </p:nvSpPr>
        <p:spPr>
          <a:xfrm>
            <a:off x="288133" y="1368227"/>
            <a:ext cx="13753528" cy="8280485"/>
          </a:xfrm>
        </p:spPr>
        <p:txBody>
          <a:bodyPr>
            <a:normAutofit/>
          </a:bodyPr>
          <a:lstStyle/>
          <a:p>
            <a:r>
              <a:rPr lang="el-GR" sz="4400" dirty="0" smtClean="0">
                <a:solidFill>
                  <a:srgbClr val="FF0066"/>
                </a:solidFill>
                <a:latin typeface="Arial" pitchFamily="34" charset="0"/>
                <a:cs typeface="Arial" pitchFamily="34" charset="0"/>
              </a:rPr>
              <a:t>Τα κροταφικά οστά</a:t>
            </a:r>
            <a:r>
              <a:rPr lang="el-GR" sz="4400" dirty="0" smtClean="0">
                <a:latin typeface="Arial" pitchFamily="34" charset="0"/>
                <a:cs typeface="Arial" pitchFamily="34" charset="0"/>
              </a:rPr>
              <a:t>: </a:t>
            </a:r>
            <a:r>
              <a:rPr lang="el-GR" sz="4000" dirty="0" smtClean="0">
                <a:solidFill>
                  <a:srgbClr val="0000FF"/>
                </a:solidFill>
                <a:latin typeface="Arial" pitchFamily="34" charset="0"/>
                <a:cs typeface="Arial" pitchFamily="34" charset="0"/>
              </a:rPr>
              <a:t>πλάγια του θόλου, στη μέση της βάσης του κρανίου.</a:t>
            </a:r>
          </a:p>
          <a:p>
            <a:r>
              <a:rPr lang="el-GR" sz="4400" dirty="0" smtClean="0">
                <a:solidFill>
                  <a:srgbClr val="FF0066"/>
                </a:solidFill>
                <a:latin typeface="Arial" pitchFamily="34" charset="0"/>
                <a:cs typeface="Arial" pitchFamily="34" charset="0"/>
              </a:rPr>
              <a:t>Τα βρεγματικά οστά</a:t>
            </a:r>
            <a:r>
              <a:rPr lang="el-GR" sz="4400" dirty="0" smtClean="0">
                <a:latin typeface="Arial" pitchFamily="34" charset="0"/>
                <a:cs typeface="Arial" pitchFamily="34" charset="0"/>
              </a:rPr>
              <a:t>:</a:t>
            </a:r>
            <a:r>
              <a:rPr lang="el-GR" sz="4000" dirty="0" smtClean="0">
                <a:latin typeface="Arial" pitchFamily="34" charset="0"/>
                <a:cs typeface="Arial" pitchFamily="34" charset="0"/>
              </a:rPr>
              <a:t> </a:t>
            </a:r>
            <a:r>
              <a:rPr lang="el-GR" sz="4000" dirty="0" smtClean="0">
                <a:solidFill>
                  <a:srgbClr val="0000FF"/>
                </a:solidFill>
                <a:latin typeface="Arial" pitchFamily="34" charset="0"/>
                <a:cs typeface="Arial" pitchFamily="34" charset="0"/>
              </a:rPr>
              <a:t>πλάγια του θόλου, πίσω από το μετωπιαίο και πάνω από τα κροταφικά.</a:t>
            </a:r>
          </a:p>
          <a:p>
            <a:r>
              <a:rPr lang="el-GR" sz="4000" dirty="0" smtClean="0">
                <a:solidFill>
                  <a:srgbClr val="0000FF"/>
                </a:solidFill>
                <a:latin typeface="Arial" pitchFamily="34" charset="0"/>
                <a:cs typeface="Arial" pitchFamily="34" charset="0"/>
              </a:rPr>
              <a:t>8 οστά του κρανίου, αρθρώνονται μεταξύ τους σε μια κοιλότητα, μέσα του περιέχεται ο εγκέφαλος. Το επάνω μέρος λέγεται </a:t>
            </a:r>
            <a:r>
              <a:rPr lang="el-GR" sz="4000" dirty="0" smtClean="0">
                <a:solidFill>
                  <a:srgbClr val="FF0066"/>
                </a:solidFill>
                <a:latin typeface="Arial" pitchFamily="34" charset="0"/>
                <a:cs typeface="Arial" pitchFamily="34" charset="0"/>
              </a:rPr>
              <a:t>θόλος</a:t>
            </a:r>
            <a:r>
              <a:rPr lang="el-GR" sz="4000" dirty="0" smtClean="0">
                <a:solidFill>
                  <a:srgbClr val="0000FF"/>
                </a:solidFill>
                <a:latin typeface="Arial" pitchFamily="34" charset="0"/>
                <a:cs typeface="Arial" pitchFamily="34" charset="0"/>
              </a:rPr>
              <a:t> (μετωπιαίο, 2 βρεγματικά,2 κροταφικά, ινιακό ).</a:t>
            </a:r>
          </a:p>
          <a:p>
            <a:r>
              <a:rPr lang="el-GR" sz="4000" dirty="0" smtClean="0">
                <a:solidFill>
                  <a:srgbClr val="0000FF"/>
                </a:solidFill>
                <a:latin typeface="Arial" pitchFamily="34" charset="0"/>
                <a:cs typeface="Arial" pitchFamily="34" charset="0"/>
              </a:rPr>
              <a:t>Το κάτω μέρος του κρανίου λέγεται </a:t>
            </a:r>
            <a:r>
              <a:rPr lang="el-GR" sz="4000" dirty="0" smtClean="0">
                <a:solidFill>
                  <a:srgbClr val="FF0066"/>
                </a:solidFill>
                <a:latin typeface="Arial" pitchFamily="34" charset="0"/>
                <a:cs typeface="Arial" pitchFamily="34" charset="0"/>
              </a:rPr>
              <a:t>βάση </a:t>
            </a:r>
            <a:r>
              <a:rPr lang="el-GR" sz="4000" dirty="0" smtClean="0">
                <a:solidFill>
                  <a:srgbClr val="0000FF"/>
                </a:solidFill>
                <a:latin typeface="Arial" pitchFamily="34" charset="0"/>
                <a:cs typeface="Arial" pitchFamily="34" charset="0"/>
              </a:rPr>
              <a:t>(μετωπιαίο, σφηνοειδές, ηθμοειδές, 2 κροταφικά, ινιακό).</a:t>
            </a:r>
          </a:p>
          <a:p>
            <a:r>
              <a:rPr lang="el-GR" sz="4000" dirty="0" smtClean="0">
                <a:solidFill>
                  <a:srgbClr val="0000FF"/>
                </a:solidFill>
                <a:latin typeface="Arial" pitchFamily="34" charset="0"/>
                <a:cs typeface="Arial" pitchFamily="34" charset="0"/>
              </a:rPr>
              <a:t>Τα πλάγια μέρη λέγονται κροταφικές χώρες.</a:t>
            </a:r>
            <a:endParaRPr lang="el-GR" sz="4000"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20091" y="432556"/>
            <a:ext cx="12961621" cy="1079687"/>
          </a:xfrm>
        </p:spPr>
        <p:txBody>
          <a:bodyPr>
            <a:normAutofit fontScale="90000"/>
          </a:bodyPr>
          <a:lstStyle/>
          <a:p>
            <a:r>
              <a:rPr lang="el-GR" sz="4800" dirty="0" smtClean="0"/>
              <a:t>2) Οστά του προσωπικού κρανίου</a:t>
            </a:r>
            <a:br>
              <a:rPr lang="el-GR" sz="4800" dirty="0" smtClean="0"/>
            </a:br>
            <a:r>
              <a:rPr lang="el-GR" sz="4800" dirty="0" smtClean="0"/>
              <a:t>14 οστά</a:t>
            </a:r>
            <a:endParaRPr lang="el-GR" sz="4800" dirty="0"/>
          </a:p>
        </p:txBody>
      </p:sp>
      <p:sp>
        <p:nvSpPr>
          <p:cNvPr id="3" name="2 - Θέση περιεχομένου"/>
          <p:cNvSpPr>
            <a:spLocks noGrp="1"/>
          </p:cNvSpPr>
          <p:nvPr>
            <p:ph idx="1"/>
          </p:nvPr>
        </p:nvSpPr>
        <p:spPr>
          <a:xfrm>
            <a:off x="720091" y="1800275"/>
            <a:ext cx="12961621" cy="8640960"/>
          </a:xfrm>
        </p:spPr>
        <p:txBody>
          <a:bodyPr>
            <a:normAutofit lnSpcReduction="10000"/>
          </a:bodyPr>
          <a:lstStyle/>
          <a:p>
            <a:r>
              <a:rPr lang="el-GR" dirty="0" smtClean="0">
                <a:solidFill>
                  <a:srgbClr val="0000FF"/>
                </a:solidFill>
              </a:rPr>
              <a:t>2 </a:t>
            </a:r>
            <a:r>
              <a:rPr lang="el-GR" dirty="0" smtClean="0">
                <a:solidFill>
                  <a:srgbClr val="FF0066"/>
                </a:solidFill>
              </a:rPr>
              <a:t>ρινικά </a:t>
            </a:r>
            <a:r>
              <a:rPr lang="el-GR" dirty="0" smtClean="0">
                <a:solidFill>
                  <a:srgbClr val="0000FF"/>
                </a:solidFill>
              </a:rPr>
              <a:t>(</a:t>
            </a:r>
            <a:r>
              <a:rPr lang="el-GR" sz="4400" dirty="0" smtClean="0">
                <a:solidFill>
                  <a:srgbClr val="0000FF"/>
                </a:solidFill>
              </a:rPr>
              <a:t>ράχη της μύτης</a:t>
            </a:r>
            <a:r>
              <a:rPr lang="el-GR" dirty="0" smtClean="0">
                <a:solidFill>
                  <a:srgbClr val="0000FF"/>
                </a:solidFill>
              </a:rPr>
              <a:t>)</a:t>
            </a:r>
            <a:endParaRPr lang="el-GR" dirty="0" smtClean="0">
              <a:solidFill>
                <a:srgbClr val="FF0066"/>
              </a:solidFill>
            </a:endParaRPr>
          </a:p>
          <a:p>
            <a:r>
              <a:rPr lang="el-GR" dirty="0" smtClean="0">
                <a:solidFill>
                  <a:srgbClr val="0000FF"/>
                </a:solidFill>
              </a:rPr>
              <a:t>2 </a:t>
            </a:r>
            <a:r>
              <a:rPr lang="el-GR" dirty="0" smtClean="0">
                <a:solidFill>
                  <a:srgbClr val="FF0066"/>
                </a:solidFill>
              </a:rPr>
              <a:t>δακρυϊκά </a:t>
            </a:r>
            <a:r>
              <a:rPr lang="el-GR" dirty="0" smtClean="0">
                <a:solidFill>
                  <a:srgbClr val="0000FF"/>
                </a:solidFill>
              </a:rPr>
              <a:t>(</a:t>
            </a:r>
            <a:r>
              <a:rPr lang="el-GR" sz="4400" dirty="0" smtClean="0">
                <a:solidFill>
                  <a:srgbClr val="0000FF"/>
                </a:solidFill>
              </a:rPr>
              <a:t>μέσο τοίχωμα οφθαλμικού </a:t>
            </a:r>
            <a:r>
              <a:rPr lang="el-GR" sz="4400" dirty="0" err="1" smtClean="0">
                <a:solidFill>
                  <a:srgbClr val="0000FF"/>
                </a:solidFill>
              </a:rPr>
              <a:t>κόνγχου</a:t>
            </a:r>
            <a:r>
              <a:rPr lang="el-GR" sz="4400" dirty="0" smtClean="0">
                <a:solidFill>
                  <a:srgbClr val="0000FF"/>
                </a:solidFill>
              </a:rPr>
              <a:t>).</a:t>
            </a:r>
            <a:endParaRPr lang="el-GR" sz="4400" dirty="0" smtClean="0">
              <a:solidFill>
                <a:srgbClr val="FF0066"/>
              </a:solidFill>
            </a:endParaRPr>
          </a:p>
          <a:p>
            <a:r>
              <a:rPr lang="el-GR" dirty="0" smtClean="0">
                <a:solidFill>
                  <a:srgbClr val="0000FF"/>
                </a:solidFill>
              </a:rPr>
              <a:t>2</a:t>
            </a:r>
            <a:r>
              <a:rPr lang="el-GR" dirty="0" smtClean="0"/>
              <a:t> </a:t>
            </a:r>
            <a:r>
              <a:rPr lang="el-GR" dirty="0" smtClean="0">
                <a:solidFill>
                  <a:srgbClr val="FF0066"/>
                </a:solidFill>
              </a:rPr>
              <a:t>κάτω ρινικές κόγχες </a:t>
            </a:r>
            <a:r>
              <a:rPr lang="el-GR" dirty="0" smtClean="0">
                <a:solidFill>
                  <a:srgbClr val="0000FF"/>
                </a:solidFill>
              </a:rPr>
              <a:t>(</a:t>
            </a:r>
            <a:r>
              <a:rPr lang="el-GR" sz="4400" dirty="0" smtClean="0">
                <a:solidFill>
                  <a:srgbClr val="0000FF"/>
                </a:solidFill>
              </a:rPr>
              <a:t>έξω τοίχωμα της μύτης</a:t>
            </a:r>
            <a:r>
              <a:rPr lang="el-GR" dirty="0" smtClean="0">
                <a:solidFill>
                  <a:srgbClr val="0000FF"/>
                </a:solidFill>
              </a:rPr>
              <a:t>)</a:t>
            </a:r>
            <a:endParaRPr lang="el-GR" dirty="0" smtClean="0">
              <a:solidFill>
                <a:srgbClr val="FF0066"/>
              </a:solidFill>
            </a:endParaRPr>
          </a:p>
          <a:p>
            <a:r>
              <a:rPr lang="el-GR" dirty="0" smtClean="0">
                <a:solidFill>
                  <a:srgbClr val="0000FF"/>
                </a:solidFill>
              </a:rPr>
              <a:t>2</a:t>
            </a:r>
            <a:r>
              <a:rPr lang="el-GR" dirty="0" smtClean="0"/>
              <a:t> </a:t>
            </a:r>
            <a:r>
              <a:rPr lang="el-GR" dirty="0" smtClean="0">
                <a:solidFill>
                  <a:srgbClr val="FF0066"/>
                </a:solidFill>
              </a:rPr>
              <a:t>ζυγωματικά </a:t>
            </a:r>
            <a:r>
              <a:rPr lang="el-GR" dirty="0" smtClean="0">
                <a:solidFill>
                  <a:srgbClr val="0000FF"/>
                </a:solidFill>
              </a:rPr>
              <a:t>(</a:t>
            </a:r>
            <a:r>
              <a:rPr lang="el-GR" sz="4400" dirty="0" smtClean="0">
                <a:solidFill>
                  <a:srgbClr val="0000FF"/>
                </a:solidFill>
              </a:rPr>
              <a:t>πλάγια του προσώπου</a:t>
            </a:r>
            <a:r>
              <a:rPr lang="el-GR" dirty="0" smtClean="0">
                <a:solidFill>
                  <a:srgbClr val="0000FF"/>
                </a:solidFill>
              </a:rPr>
              <a:t>).</a:t>
            </a:r>
            <a:endParaRPr lang="el-GR" dirty="0" smtClean="0">
              <a:solidFill>
                <a:srgbClr val="FF0066"/>
              </a:solidFill>
            </a:endParaRPr>
          </a:p>
          <a:p>
            <a:r>
              <a:rPr lang="el-GR" dirty="0" smtClean="0">
                <a:solidFill>
                  <a:srgbClr val="0000FF"/>
                </a:solidFill>
              </a:rPr>
              <a:t>2</a:t>
            </a:r>
            <a:r>
              <a:rPr lang="el-GR" dirty="0" smtClean="0"/>
              <a:t> </a:t>
            </a:r>
            <a:r>
              <a:rPr lang="el-GR" dirty="0" smtClean="0">
                <a:solidFill>
                  <a:srgbClr val="FF0066"/>
                </a:solidFill>
              </a:rPr>
              <a:t>οστά της άνω γνάθου </a:t>
            </a:r>
            <a:r>
              <a:rPr lang="el-GR" sz="3500" dirty="0" smtClean="0">
                <a:solidFill>
                  <a:srgbClr val="0000FF"/>
                </a:solidFill>
              </a:rPr>
              <a:t>(μύτη, οφθαλμικού </a:t>
            </a:r>
            <a:r>
              <a:rPr lang="el-GR" sz="3500" dirty="0" err="1" smtClean="0">
                <a:solidFill>
                  <a:srgbClr val="0000FF"/>
                </a:solidFill>
              </a:rPr>
              <a:t>κόνγχου</a:t>
            </a:r>
            <a:r>
              <a:rPr lang="el-GR" sz="3500" dirty="0" smtClean="0">
                <a:solidFill>
                  <a:srgbClr val="0000FF"/>
                </a:solidFill>
              </a:rPr>
              <a:t>, στόμα).</a:t>
            </a:r>
            <a:endParaRPr lang="el-GR" sz="3500" dirty="0" smtClean="0">
              <a:solidFill>
                <a:srgbClr val="FF0066"/>
              </a:solidFill>
            </a:endParaRPr>
          </a:p>
          <a:p>
            <a:r>
              <a:rPr lang="el-GR" dirty="0" smtClean="0">
                <a:solidFill>
                  <a:srgbClr val="0000FF"/>
                </a:solidFill>
              </a:rPr>
              <a:t>2</a:t>
            </a:r>
            <a:r>
              <a:rPr lang="el-GR" dirty="0" smtClean="0"/>
              <a:t> </a:t>
            </a:r>
            <a:r>
              <a:rPr lang="el-GR" dirty="0" smtClean="0">
                <a:solidFill>
                  <a:srgbClr val="FF0066"/>
                </a:solidFill>
              </a:rPr>
              <a:t>υπερώια </a:t>
            </a:r>
            <a:r>
              <a:rPr lang="el-GR" sz="4400" dirty="0" smtClean="0">
                <a:solidFill>
                  <a:srgbClr val="0000FF"/>
                </a:solidFill>
              </a:rPr>
              <a:t>( μύτη, ουρανίσκος</a:t>
            </a:r>
            <a:r>
              <a:rPr lang="el-GR" dirty="0" smtClean="0">
                <a:solidFill>
                  <a:srgbClr val="0000FF"/>
                </a:solidFill>
              </a:rPr>
              <a:t>)</a:t>
            </a:r>
          </a:p>
          <a:p>
            <a:r>
              <a:rPr lang="el-GR" dirty="0" smtClean="0">
                <a:solidFill>
                  <a:srgbClr val="0000FF"/>
                </a:solidFill>
              </a:rPr>
              <a:t>Τα μονά οστά:                                                                           η </a:t>
            </a:r>
            <a:r>
              <a:rPr lang="el-GR" dirty="0" err="1" smtClean="0">
                <a:solidFill>
                  <a:srgbClr val="FF0066"/>
                </a:solidFill>
              </a:rPr>
              <a:t>ήνις</a:t>
            </a:r>
            <a:r>
              <a:rPr lang="el-GR" dirty="0" smtClean="0">
                <a:solidFill>
                  <a:srgbClr val="FF0066"/>
                </a:solidFill>
              </a:rPr>
              <a:t> </a:t>
            </a:r>
            <a:r>
              <a:rPr lang="el-GR" sz="3900" dirty="0" smtClean="0">
                <a:solidFill>
                  <a:srgbClr val="0000FF"/>
                </a:solidFill>
              </a:rPr>
              <a:t>(ρινικό διάφραγμα, χωρίζει σε 2 ρινικές θαλάμες)</a:t>
            </a:r>
            <a:r>
              <a:rPr lang="el-GR" sz="3900" dirty="0" smtClean="0"/>
              <a:t> </a:t>
            </a:r>
            <a:r>
              <a:rPr lang="el-GR" dirty="0" smtClean="0">
                <a:solidFill>
                  <a:srgbClr val="0000FF"/>
                </a:solidFill>
              </a:rPr>
              <a:t>και                                                                             η</a:t>
            </a:r>
            <a:r>
              <a:rPr lang="el-GR" dirty="0" smtClean="0"/>
              <a:t> </a:t>
            </a:r>
            <a:r>
              <a:rPr lang="el-GR" dirty="0" smtClean="0">
                <a:solidFill>
                  <a:srgbClr val="FF0066"/>
                </a:solidFill>
              </a:rPr>
              <a:t>κάτω γνάθος</a:t>
            </a:r>
            <a:r>
              <a:rPr lang="el-GR" dirty="0"/>
              <a:t> </a:t>
            </a:r>
            <a:r>
              <a:rPr lang="el-GR" sz="4400" dirty="0" smtClean="0">
                <a:solidFill>
                  <a:srgbClr val="0000FF"/>
                </a:solidFill>
              </a:rPr>
              <a:t>(φατνία δοντιών)</a:t>
            </a:r>
          </a:p>
          <a:p>
            <a:endParaRPr lang="el-GR" sz="4400" dirty="0" smtClean="0"/>
          </a:p>
          <a:p>
            <a:endParaRPr lang="el-GR" dirty="0" smtClean="0"/>
          </a:p>
          <a:p>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20091" y="432556"/>
            <a:ext cx="12961621" cy="2591855"/>
          </a:xfrm>
        </p:spPr>
        <p:txBody>
          <a:bodyPr/>
          <a:lstStyle/>
          <a:p>
            <a:r>
              <a:rPr lang="el-GR" dirty="0" smtClean="0"/>
              <a:t>Το υοειδές οστό</a:t>
            </a:r>
            <a:endParaRPr lang="el-GR" dirty="0"/>
          </a:p>
        </p:txBody>
      </p:sp>
      <p:sp>
        <p:nvSpPr>
          <p:cNvPr id="3" name="2 - Θέση περιεχομένου"/>
          <p:cNvSpPr>
            <a:spLocks noGrp="1"/>
          </p:cNvSpPr>
          <p:nvPr>
            <p:ph idx="1"/>
          </p:nvPr>
        </p:nvSpPr>
        <p:spPr>
          <a:xfrm>
            <a:off x="720091" y="3312442"/>
            <a:ext cx="12961621" cy="6336269"/>
          </a:xfrm>
        </p:spPr>
        <p:txBody>
          <a:bodyPr/>
          <a:lstStyle/>
          <a:p>
            <a:r>
              <a:rPr lang="el-GR" dirty="0" smtClean="0">
                <a:solidFill>
                  <a:srgbClr val="0000FF"/>
                </a:solidFill>
              </a:rPr>
              <a:t>Ανεξάρτητο οστό, περιγράφεται με τα οστά του προσώπου, βρίσκεται στη μέση τραχηλική χώρα.                                                                       Σε αυτό </a:t>
            </a:r>
            <a:r>
              <a:rPr lang="el-GR" dirty="0" err="1" smtClean="0">
                <a:solidFill>
                  <a:srgbClr val="0000FF"/>
                </a:solidFill>
              </a:rPr>
              <a:t>προσφύονται</a:t>
            </a:r>
            <a:r>
              <a:rPr lang="el-GR" dirty="0" smtClean="0">
                <a:solidFill>
                  <a:srgbClr val="0000FF"/>
                </a:solidFill>
              </a:rPr>
              <a:t> μύες που κινούν την γλώσσα, την κάτω γνάθο και τον λάρυγγα</a:t>
            </a:r>
            <a:r>
              <a:rPr lang="el-GR" dirty="0" smtClean="0"/>
              <a:t>.</a:t>
            </a:r>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ΚΡΑΝΙΟ</a:t>
            </a:r>
            <a:endParaRPr lang="el-GR" b="1"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7272908" y="3024411"/>
            <a:ext cx="4968552" cy="5328592"/>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1296244" y="3096419"/>
            <a:ext cx="4392488" cy="56166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2952428" y="1"/>
            <a:ext cx="8712968" cy="1080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2304356" y="0"/>
            <a:ext cx="7848872" cy="104412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008212" y="0"/>
            <a:ext cx="12673408" cy="1080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14401800" cy="1080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98579" y="705091"/>
            <a:ext cx="12702210" cy="93911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ΣΠΟΝΔΥΛΙΚΗ ΣΤΗΛΗ</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sz="6000" dirty="0" smtClean="0">
                <a:solidFill>
                  <a:srgbClr val="0000FF"/>
                </a:solidFill>
              </a:rPr>
              <a:t>Βρίσκεται πίσω και στο μέσο της ραχιαίας επιφάνειας του σώματος.</a:t>
            </a:r>
          </a:p>
          <a:p>
            <a:r>
              <a:rPr lang="el-GR" sz="6000" dirty="0" smtClean="0">
                <a:solidFill>
                  <a:srgbClr val="0000FF"/>
                </a:solidFill>
              </a:rPr>
              <a:t>Σχηματίζεται από 33 ή 34 κυλινδρικά οστά,  τους σπονδύλους, που είναι το ένα  επάνω στο άλλο.</a:t>
            </a:r>
          </a:p>
          <a:p>
            <a:r>
              <a:rPr lang="el-GR" sz="6000" dirty="0" smtClean="0">
                <a:solidFill>
                  <a:srgbClr val="0000FF"/>
                </a:solidFill>
              </a:rPr>
              <a:t>Η σπονδυλική στήλη έχει 5 μοίρες:</a:t>
            </a:r>
          </a:p>
          <a:p>
            <a:pPr>
              <a:buNone/>
            </a:pPr>
            <a:r>
              <a:rPr lang="el-GR" sz="6000" dirty="0" smtClean="0">
                <a:solidFill>
                  <a:srgbClr val="0000FF"/>
                </a:solidFill>
              </a:rPr>
              <a:t>   αυχενική, θωρακική, οσφυϊκή, ιερή, κοκκυγική.</a:t>
            </a:r>
            <a:endParaRPr lang="el-GR" sz="6000" dirty="0">
              <a:solidFill>
                <a:srgbClr val="0000FF"/>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6000" dirty="0" smtClean="0">
                <a:solidFill>
                  <a:srgbClr val="0000FF"/>
                </a:solidFill>
              </a:rPr>
              <a:t>Ανάλογα με την μοίρα της σπονδυλικής στήλης, οι σπόνδυλοι χωρίζονται:</a:t>
            </a:r>
            <a:endParaRPr lang="el-GR" dirty="0">
              <a:solidFill>
                <a:srgbClr val="0000FF"/>
              </a:solidFill>
            </a:endParaRPr>
          </a:p>
        </p:txBody>
      </p:sp>
      <p:sp>
        <p:nvSpPr>
          <p:cNvPr id="3" name="2 - Θέση περιεχομένου"/>
          <p:cNvSpPr>
            <a:spLocks noGrp="1"/>
          </p:cNvSpPr>
          <p:nvPr>
            <p:ph idx="1"/>
          </p:nvPr>
        </p:nvSpPr>
        <p:spPr/>
        <p:txBody>
          <a:bodyPr/>
          <a:lstStyle/>
          <a:p>
            <a:r>
              <a:rPr lang="el-GR" dirty="0" smtClean="0">
                <a:solidFill>
                  <a:srgbClr val="FF0066"/>
                </a:solidFill>
              </a:rPr>
              <a:t>7  αυχενικοί</a:t>
            </a:r>
          </a:p>
          <a:p>
            <a:r>
              <a:rPr lang="el-GR" dirty="0" smtClean="0">
                <a:solidFill>
                  <a:srgbClr val="FF0066"/>
                </a:solidFill>
              </a:rPr>
              <a:t>12 θωρακικοί</a:t>
            </a:r>
          </a:p>
          <a:p>
            <a:r>
              <a:rPr lang="el-GR" dirty="0" smtClean="0">
                <a:solidFill>
                  <a:srgbClr val="FF0066"/>
                </a:solidFill>
              </a:rPr>
              <a:t>5 οσφυϊκοί</a:t>
            </a:r>
          </a:p>
          <a:p>
            <a:r>
              <a:rPr lang="el-GR" dirty="0" smtClean="0">
                <a:solidFill>
                  <a:srgbClr val="FF0066"/>
                </a:solidFill>
              </a:rPr>
              <a:t>5 ιεροί</a:t>
            </a:r>
          </a:p>
          <a:p>
            <a:r>
              <a:rPr lang="el-GR" dirty="0" smtClean="0">
                <a:solidFill>
                  <a:srgbClr val="FF0066"/>
                </a:solidFill>
              </a:rPr>
              <a:t>3-4 κοκκυγικοί</a:t>
            </a:r>
          </a:p>
          <a:p>
            <a:pPr>
              <a:buNone/>
            </a:pPr>
            <a:r>
              <a:rPr lang="el-GR" dirty="0" smtClean="0">
                <a:solidFill>
                  <a:srgbClr val="0000FF"/>
                </a:solidFill>
              </a:rPr>
              <a:t>Οι 5 ιεροί και οι 3-4 κοκκυγικοί έχουν </a:t>
            </a:r>
            <a:r>
              <a:rPr lang="el-GR" dirty="0" err="1" smtClean="0">
                <a:solidFill>
                  <a:srgbClr val="0000FF"/>
                </a:solidFill>
              </a:rPr>
              <a:t>συνοστεωθεί</a:t>
            </a:r>
            <a:r>
              <a:rPr lang="el-GR" dirty="0" smtClean="0">
                <a:solidFill>
                  <a:srgbClr val="0000FF"/>
                </a:solidFill>
              </a:rPr>
              <a:t> μεταξύ τους και σχηματίζουν το </a:t>
            </a:r>
            <a:r>
              <a:rPr lang="el-GR" dirty="0" smtClean="0">
                <a:solidFill>
                  <a:srgbClr val="FF0066"/>
                </a:solidFill>
              </a:rPr>
              <a:t>ιερό οστό </a:t>
            </a:r>
            <a:r>
              <a:rPr lang="el-GR" dirty="0" smtClean="0">
                <a:solidFill>
                  <a:srgbClr val="0000FF"/>
                </a:solidFill>
              </a:rPr>
              <a:t>και τον </a:t>
            </a:r>
            <a:r>
              <a:rPr lang="el-GR" dirty="0" smtClean="0">
                <a:solidFill>
                  <a:srgbClr val="FF0066"/>
                </a:solidFill>
              </a:rPr>
              <a:t>κόκκυγα.</a:t>
            </a:r>
            <a:endParaRPr lang="el-GR" dirty="0">
              <a:solidFill>
                <a:srgbClr val="FF0066"/>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152228" y="648147"/>
            <a:ext cx="12025336" cy="835292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20091" y="432556"/>
            <a:ext cx="12961621" cy="935671"/>
          </a:xfrm>
        </p:spPr>
        <p:txBody>
          <a:bodyPr>
            <a:normAutofit fontScale="90000"/>
          </a:bodyPr>
          <a:lstStyle/>
          <a:p>
            <a:r>
              <a:rPr lang="el-GR" sz="5400" dirty="0" smtClean="0">
                <a:solidFill>
                  <a:srgbClr val="0000FF"/>
                </a:solidFill>
              </a:rPr>
              <a:t>Κοινά γνωρίσματα των σπονδύλων</a:t>
            </a:r>
            <a:endParaRPr lang="el-GR" sz="5400" dirty="0">
              <a:solidFill>
                <a:srgbClr val="0000FF"/>
              </a:solidFill>
            </a:endParaRPr>
          </a:p>
        </p:txBody>
      </p:sp>
      <p:sp>
        <p:nvSpPr>
          <p:cNvPr id="3" name="2 - Θέση περιεχομένου"/>
          <p:cNvSpPr>
            <a:spLocks noGrp="1"/>
          </p:cNvSpPr>
          <p:nvPr>
            <p:ph idx="1"/>
          </p:nvPr>
        </p:nvSpPr>
        <p:spPr>
          <a:xfrm>
            <a:off x="288133" y="1656260"/>
            <a:ext cx="13825536" cy="8856984"/>
          </a:xfrm>
        </p:spPr>
        <p:txBody>
          <a:bodyPr>
            <a:normAutofit/>
          </a:bodyPr>
          <a:lstStyle/>
          <a:p>
            <a:r>
              <a:rPr lang="el-GR" sz="4800" dirty="0" smtClean="0">
                <a:solidFill>
                  <a:srgbClr val="FF0066"/>
                </a:solidFill>
              </a:rPr>
              <a:t>Το σπονδυλικό σώμα</a:t>
            </a:r>
            <a:r>
              <a:rPr lang="el-GR" dirty="0" smtClean="0">
                <a:solidFill>
                  <a:srgbClr val="FF0066"/>
                </a:solidFill>
              </a:rPr>
              <a:t>: </a:t>
            </a:r>
            <a:r>
              <a:rPr lang="el-GR" dirty="0" smtClean="0">
                <a:solidFill>
                  <a:srgbClr val="0000FF"/>
                </a:solidFill>
              </a:rPr>
              <a:t> </a:t>
            </a:r>
            <a:r>
              <a:rPr lang="el-GR" sz="4400" dirty="0" smtClean="0">
                <a:solidFill>
                  <a:srgbClr val="0000FF"/>
                </a:solidFill>
              </a:rPr>
              <a:t>κυλινδρικό μπροστινό μέρος κάθε σπονδύλου. Ανάμεσα σε κάθε σπόνδυλο υπάρχει ο </a:t>
            </a:r>
            <a:r>
              <a:rPr lang="el-GR" sz="4400" dirty="0" smtClean="0">
                <a:solidFill>
                  <a:srgbClr val="FF0066"/>
                </a:solidFill>
              </a:rPr>
              <a:t>μεσοσπονδύλιος δίσκος</a:t>
            </a:r>
            <a:r>
              <a:rPr lang="el-GR" dirty="0" smtClean="0">
                <a:solidFill>
                  <a:srgbClr val="0000FF"/>
                </a:solidFill>
              </a:rPr>
              <a:t>.</a:t>
            </a:r>
            <a:endParaRPr lang="el-GR" dirty="0" smtClean="0">
              <a:solidFill>
                <a:srgbClr val="FF0066"/>
              </a:solidFill>
            </a:endParaRPr>
          </a:p>
          <a:p>
            <a:r>
              <a:rPr lang="el-GR" sz="4800" dirty="0" smtClean="0">
                <a:solidFill>
                  <a:srgbClr val="FF0066"/>
                </a:solidFill>
              </a:rPr>
              <a:t>Το σπονδυλικό τόξο</a:t>
            </a:r>
            <a:r>
              <a:rPr lang="el-GR" dirty="0" smtClean="0">
                <a:solidFill>
                  <a:srgbClr val="FF0066"/>
                </a:solidFill>
              </a:rPr>
              <a:t>:  </a:t>
            </a:r>
            <a:r>
              <a:rPr lang="el-GR" sz="4400" dirty="0" smtClean="0">
                <a:solidFill>
                  <a:srgbClr val="0000FF"/>
                </a:solidFill>
              </a:rPr>
              <a:t>πίσω από το σώμα, μαζί με αυτό σχηματίζει το σπονδυλικό τρήμα ( </a:t>
            </a:r>
            <a:r>
              <a:rPr lang="el-GR" sz="4400" dirty="0" err="1" smtClean="0">
                <a:solidFill>
                  <a:srgbClr val="0000FF"/>
                </a:solidFill>
              </a:rPr>
              <a:t>νωτιαία</a:t>
            </a:r>
            <a:r>
              <a:rPr lang="el-GR" sz="4400" dirty="0" smtClean="0">
                <a:solidFill>
                  <a:srgbClr val="0000FF"/>
                </a:solidFill>
              </a:rPr>
              <a:t> νεύρα).</a:t>
            </a:r>
            <a:endParaRPr lang="el-GR" sz="4400" dirty="0" smtClean="0">
              <a:solidFill>
                <a:srgbClr val="FF0066"/>
              </a:solidFill>
            </a:endParaRPr>
          </a:p>
          <a:p>
            <a:r>
              <a:rPr lang="el-GR" dirty="0" smtClean="0">
                <a:solidFill>
                  <a:srgbClr val="FF0066"/>
                </a:solidFill>
              </a:rPr>
              <a:t> </a:t>
            </a:r>
            <a:r>
              <a:rPr lang="el-GR" sz="4800" dirty="0" smtClean="0">
                <a:solidFill>
                  <a:srgbClr val="FF0066"/>
                </a:solidFill>
              </a:rPr>
              <a:t>Αποφύσεις των σπονδύλων</a:t>
            </a:r>
            <a:r>
              <a:rPr lang="el-GR" dirty="0" smtClean="0">
                <a:solidFill>
                  <a:srgbClr val="FF0066"/>
                </a:solidFill>
              </a:rPr>
              <a:t>: </a:t>
            </a:r>
            <a:r>
              <a:rPr lang="el-GR" sz="4400" dirty="0" smtClean="0">
                <a:solidFill>
                  <a:srgbClr val="0000FF"/>
                </a:solidFill>
              </a:rPr>
              <a:t>είναι 7, 3 μυϊκές ( πρόσφυση μυών) και 4 αρθρικές (άρθρωση με τους γειτονικούς σπονδύλους). Οι μυϊκές είναι ακανθώδης και οι 2 εγκάρσιες εξέχουν.</a:t>
            </a:r>
          </a:p>
          <a:p>
            <a:pPr>
              <a:buNone/>
            </a:pPr>
            <a:r>
              <a:rPr lang="el-GR" sz="3200" dirty="0" smtClean="0">
                <a:solidFill>
                  <a:srgbClr val="0000FF"/>
                </a:solidFill>
              </a:rPr>
              <a:t>Τα σπονδυλικά τρήματα όλων των σπονδύλων σχηματίζουν το </a:t>
            </a:r>
            <a:r>
              <a:rPr lang="el-GR" sz="3200" dirty="0" smtClean="0">
                <a:solidFill>
                  <a:srgbClr val="FF0066"/>
                </a:solidFill>
              </a:rPr>
              <a:t>σπονδυλικό </a:t>
            </a:r>
            <a:r>
              <a:rPr lang="el-GR" sz="3200" dirty="0" smtClean="0">
                <a:solidFill>
                  <a:srgbClr val="0000FF"/>
                </a:solidFill>
              </a:rPr>
              <a:t>ή </a:t>
            </a:r>
            <a:r>
              <a:rPr lang="el-GR" sz="3200" dirty="0" smtClean="0">
                <a:solidFill>
                  <a:srgbClr val="FF0066"/>
                </a:solidFill>
              </a:rPr>
              <a:t>νωτιαίο σωλήνα</a:t>
            </a:r>
            <a:r>
              <a:rPr lang="el-GR" sz="3200" dirty="0" smtClean="0">
                <a:solidFill>
                  <a:srgbClr val="0000FF"/>
                </a:solidFill>
              </a:rPr>
              <a:t>, όπου περιέχεται και προστατεύεται ο νωτιαίος μυελός, με τα περιβλήματά του, τους μήνιγγες.</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0"/>
            <a:ext cx="14401800" cy="108013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440260" y="1440235"/>
            <a:ext cx="11521280" cy="8424936"/>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t>Τμήμα της οσφυϊκής μοίρας της σπονδυλικής στήλης.  Τρείς σπόνδυλοι και δύο μεσοσπονδύλιοι δίσκοι (κίτρινο χρώμα).</a:t>
            </a:r>
            <a:endParaRPr lang="el-GR" sz="4000"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2952428" y="2376339"/>
            <a:ext cx="7200800" cy="7776864"/>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1152228" y="-936029"/>
            <a:ext cx="12529392" cy="11737379"/>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20091" y="432556"/>
            <a:ext cx="12961621" cy="503623"/>
          </a:xfrm>
        </p:spPr>
        <p:txBody>
          <a:bodyPr>
            <a:normAutofit fontScale="90000"/>
          </a:bodyPr>
          <a:lstStyle/>
          <a:p>
            <a:r>
              <a:rPr lang="el-GR" sz="4800" dirty="0" smtClean="0"/>
              <a:t>Ιδιαίτερα γνωρίσματα των σπονδύλων</a:t>
            </a:r>
            <a:endParaRPr lang="el-GR" sz="4800" dirty="0"/>
          </a:p>
        </p:txBody>
      </p:sp>
      <p:sp>
        <p:nvSpPr>
          <p:cNvPr id="3" name="2 - Θέση περιεχομένου"/>
          <p:cNvSpPr>
            <a:spLocks noGrp="1"/>
          </p:cNvSpPr>
          <p:nvPr>
            <p:ph idx="1"/>
          </p:nvPr>
        </p:nvSpPr>
        <p:spPr>
          <a:xfrm>
            <a:off x="720091" y="1152204"/>
            <a:ext cx="12961621" cy="9361040"/>
          </a:xfrm>
        </p:spPr>
        <p:txBody>
          <a:bodyPr>
            <a:normAutofit lnSpcReduction="10000"/>
          </a:bodyPr>
          <a:lstStyle/>
          <a:p>
            <a:r>
              <a:rPr lang="el-GR" sz="4400" dirty="0" smtClean="0">
                <a:solidFill>
                  <a:srgbClr val="FF0066"/>
                </a:solidFill>
              </a:rPr>
              <a:t>Οι αυχενικοί </a:t>
            </a:r>
            <a:r>
              <a:rPr lang="el-GR" sz="4400" dirty="0" smtClean="0">
                <a:solidFill>
                  <a:srgbClr val="0000FF"/>
                </a:solidFill>
              </a:rPr>
              <a:t>είναι λεπτοί, σώμα μικρό και μεγάλο σχετικά σπονδυλικό σχήμα.</a:t>
            </a:r>
          </a:p>
          <a:p>
            <a:r>
              <a:rPr lang="el-GR" sz="4400" dirty="0" smtClean="0">
                <a:solidFill>
                  <a:srgbClr val="FF0066"/>
                </a:solidFill>
              </a:rPr>
              <a:t>Ο πρώτος αυχενικός σπόνδυλος</a:t>
            </a:r>
            <a:r>
              <a:rPr lang="el-GR" sz="4400" dirty="0" smtClean="0">
                <a:solidFill>
                  <a:srgbClr val="0000FF"/>
                </a:solidFill>
              </a:rPr>
              <a:t>, </a:t>
            </a:r>
            <a:r>
              <a:rPr lang="el-GR" sz="4400" dirty="0" smtClean="0">
                <a:solidFill>
                  <a:srgbClr val="FF0066"/>
                </a:solidFill>
              </a:rPr>
              <a:t>ο άτλαντας, </a:t>
            </a:r>
            <a:r>
              <a:rPr lang="el-GR" sz="4400" dirty="0" smtClean="0">
                <a:solidFill>
                  <a:srgbClr val="0000FF"/>
                </a:solidFill>
              </a:rPr>
              <a:t>στηρίζει το κρανίο.</a:t>
            </a:r>
          </a:p>
          <a:p>
            <a:r>
              <a:rPr lang="el-GR" sz="4400" dirty="0" smtClean="0">
                <a:solidFill>
                  <a:srgbClr val="FF0066"/>
                </a:solidFill>
              </a:rPr>
              <a:t>Ο δεύτερος αυχενικός σπόνδυλος</a:t>
            </a:r>
            <a:r>
              <a:rPr lang="el-GR" sz="4400" dirty="0" smtClean="0">
                <a:solidFill>
                  <a:srgbClr val="0000FF"/>
                </a:solidFill>
              </a:rPr>
              <a:t>, </a:t>
            </a:r>
            <a:r>
              <a:rPr lang="el-GR" sz="4400" dirty="0" smtClean="0">
                <a:solidFill>
                  <a:srgbClr val="FF0066"/>
                </a:solidFill>
              </a:rPr>
              <a:t>ο άξονας</a:t>
            </a:r>
            <a:r>
              <a:rPr lang="el-GR" sz="4400" dirty="0" smtClean="0">
                <a:solidFill>
                  <a:srgbClr val="0000FF"/>
                </a:solidFill>
              </a:rPr>
              <a:t>, έχει μπροστά μια απόφυση, το δόντι, εξέχει και αρθρώνεται στερεά με τον άτλαντα.</a:t>
            </a:r>
          </a:p>
          <a:p>
            <a:r>
              <a:rPr lang="el-GR" sz="4400" dirty="0" smtClean="0">
                <a:solidFill>
                  <a:srgbClr val="FF0066"/>
                </a:solidFill>
              </a:rPr>
              <a:t>Οι θωρακικοί </a:t>
            </a:r>
            <a:r>
              <a:rPr lang="el-GR" sz="4400" dirty="0" smtClean="0">
                <a:solidFill>
                  <a:srgbClr val="0000FF"/>
                </a:solidFill>
              </a:rPr>
              <a:t>έχουν 4 μικρές αρθρικές επιφάνειες, 2 σε κάθε πλάγιο για την άρθρωσή τους με τις πλευρές.</a:t>
            </a:r>
          </a:p>
          <a:p>
            <a:r>
              <a:rPr lang="el-GR" sz="4400" dirty="0" smtClean="0">
                <a:solidFill>
                  <a:srgbClr val="FF0066"/>
                </a:solidFill>
              </a:rPr>
              <a:t>Οι οσφυϊκοί </a:t>
            </a:r>
            <a:r>
              <a:rPr lang="el-GR" sz="4400" dirty="0" smtClean="0">
                <a:solidFill>
                  <a:srgbClr val="0000FF"/>
                </a:solidFill>
              </a:rPr>
              <a:t>έχουν το πιο μεγάλο σώμα.</a:t>
            </a:r>
          </a:p>
          <a:p>
            <a:r>
              <a:rPr lang="el-GR" sz="4400" dirty="0" smtClean="0">
                <a:solidFill>
                  <a:srgbClr val="FF0066"/>
                </a:solidFill>
              </a:rPr>
              <a:t>Οι ιεροί σπόνδυλοι </a:t>
            </a:r>
            <a:r>
              <a:rPr lang="el-GR" sz="4400" dirty="0" err="1" smtClean="0">
                <a:solidFill>
                  <a:srgbClr val="0000FF"/>
                </a:solidFill>
              </a:rPr>
              <a:t>συνοστεόμενοι</a:t>
            </a:r>
            <a:r>
              <a:rPr lang="el-GR" sz="4400" dirty="0" smtClean="0">
                <a:solidFill>
                  <a:srgbClr val="0000FF"/>
                </a:solidFill>
              </a:rPr>
              <a:t> αποτελούν το </a:t>
            </a:r>
            <a:r>
              <a:rPr lang="el-GR" sz="4400" dirty="0" smtClean="0">
                <a:solidFill>
                  <a:srgbClr val="FF0066"/>
                </a:solidFill>
              </a:rPr>
              <a:t>ιερό οστό</a:t>
            </a:r>
            <a:r>
              <a:rPr lang="el-GR" sz="4400" dirty="0" smtClean="0">
                <a:solidFill>
                  <a:srgbClr val="0000FF"/>
                </a:solidFill>
              </a:rPr>
              <a:t>, καθώς και οι </a:t>
            </a:r>
            <a:r>
              <a:rPr lang="el-GR" sz="4400" dirty="0" smtClean="0">
                <a:solidFill>
                  <a:srgbClr val="FF0066"/>
                </a:solidFill>
              </a:rPr>
              <a:t>κοκκυγικοί</a:t>
            </a:r>
            <a:r>
              <a:rPr lang="el-GR" sz="4400" dirty="0" smtClean="0">
                <a:solidFill>
                  <a:srgbClr val="0000FF"/>
                </a:solidFill>
              </a:rPr>
              <a:t> αποτελούν τον </a:t>
            </a:r>
            <a:r>
              <a:rPr lang="el-GR" sz="4400" dirty="0" smtClean="0">
                <a:solidFill>
                  <a:srgbClr val="FF0066"/>
                </a:solidFill>
              </a:rPr>
              <a:t>κόκκυγα.</a:t>
            </a:r>
          </a:p>
          <a:p>
            <a:endParaRPr lang="el-GR" sz="4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2520380" y="-359966"/>
            <a:ext cx="7344815" cy="1116131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20091" y="432559"/>
            <a:ext cx="12961621" cy="1140446"/>
          </a:xfrm>
        </p:spPr>
        <p:txBody>
          <a:bodyPr>
            <a:normAutofit/>
          </a:bodyPr>
          <a:lstStyle/>
          <a:p>
            <a:r>
              <a:rPr lang="el-GR" sz="4400" b="1" dirty="0">
                <a:latin typeface="Arial" pitchFamily="34" charset="0"/>
                <a:cs typeface="Arial" pitchFamily="34" charset="0"/>
              </a:rPr>
              <a:t>ΣΚΕΛΕΤΙΚΟ ΣΥΣΤΗΜΑ </a:t>
            </a:r>
            <a:endParaRPr lang="el-GR" sz="4400" dirty="0">
              <a:latin typeface="Arial" pitchFamily="34" charset="0"/>
              <a:cs typeface="Arial" pitchFamily="34" charset="0"/>
            </a:endParaRPr>
          </a:p>
        </p:txBody>
      </p:sp>
      <p:sp>
        <p:nvSpPr>
          <p:cNvPr id="3" name="2 - Θέση περιεχομένου"/>
          <p:cNvSpPr>
            <a:spLocks noGrp="1"/>
          </p:cNvSpPr>
          <p:nvPr>
            <p:ph idx="1"/>
          </p:nvPr>
        </p:nvSpPr>
        <p:spPr>
          <a:xfrm>
            <a:off x="288131" y="1368227"/>
            <a:ext cx="13753529" cy="9433123"/>
          </a:xfrm>
        </p:spPr>
        <p:txBody>
          <a:bodyPr>
            <a:normAutofit/>
          </a:bodyPr>
          <a:lstStyle/>
          <a:p>
            <a:r>
              <a:rPr lang="el-GR" sz="4400" b="1" dirty="0">
                <a:solidFill>
                  <a:srgbClr val="0000FF"/>
                </a:solidFill>
                <a:latin typeface="Arial" pitchFamily="34" charset="0"/>
                <a:cs typeface="Arial" pitchFamily="34" charset="0"/>
              </a:rPr>
              <a:t> Ο σκελετός αποτελείται από 206 οστά και χωρίζεται</a:t>
            </a:r>
            <a:r>
              <a:rPr lang="el-GR" sz="4400" b="1" dirty="0" smtClean="0">
                <a:solidFill>
                  <a:srgbClr val="0000FF"/>
                </a:solidFill>
                <a:latin typeface="Arial" pitchFamily="34" charset="0"/>
                <a:cs typeface="Arial" pitchFamily="34" charset="0"/>
              </a:rPr>
              <a:t>:                                                                                </a:t>
            </a:r>
            <a:r>
              <a:rPr lang="el-GR" sz="4400" b="1" dirty="0" smtClean="0">
                <a:latin typeface="Arial" pitchFamily="34" charset="0"/>
                <a:cs typeface="Arial" pitchFamily="34" charset="0"/>
              </a:rPr>
              <a:t>Στο </a:t>
            </a:r>
            <a:r>
              <a:rPr lang="el-GR" sz="4400" b="1" i="1" dirty="0" smtClean="0">
                <a:solidFill>
                  <a:srgbClr val="FF0066"/>
                </a:solidFill>
                <a:latin typeface="Arial" pitchFamily="34" charset="0"/>
                <a:cs typeface="Arial" pitchFamily="34" charset="0"/>
              </a:rPr>
              <a:t>σκελετό του κορμού </a:t>
            </a:r>
            <a:r>
              <a:rPr lang="el-GR" sz="4400" b="1" i="1" dirty="0" smtClean="0">
                <a:latin typeface="Arial" pitchFamily="34" charset="0"/>
                <a:cs typeface="Arial" pitchFamily="34" charset="0"/>
              </a:rPr>
              <a:t>και τον </a:t>
            </a:r>
            <a:r>
              <a:rPr lang="el-GR" sz="4400" b="1" i="1" dirty="0" smtClean="0">
                <a:solidFill>
                  <a:srgbClr val="FF0066"/>
                </a:solidFill>
                <a:latin typeface="Arial" pitchFamily="34" charset="0"/>
                <a:cs typeface="Arial" pitchFamily="34" charset="0"/>
              </a:rPr>
              <a:t>σκελετό των άκρων.                                                                                 </a:t>
            </a:r>
            <a:r>
              <a:rPr lang="el-GR" sz="4400" b="1" i="1" dirty="0" smtClean="0">
                <a:solidFill>
                  <a:srgbClr val="0000FF"/>
                </a:solidFill>
                <a:latin typeface="Arial" pitchFamily="34" charset="0"/>
                <a:cs typeface="Arial" pitchFamily="34" charset="0"/>
              </a:rPr>
              <a:t>Ο  σκελετός του κορμού αποτελείται:</a:t>
            </a:r>
          </a:p>
          <a:p>
            <a:pPr>
              <a:buNone/>
            </a:pPr>
            <a:endParaRPr lang="el-GR" sz="4400" b="1" i="1" dirty="0" smtClean="0">
              <a:latin typeface="Arial" pitchFamily="34" charset="0"/>
              <a:cs typeface="Arial" pitchFamily="34" charset="0"/>
            </a:endParaRPr>
          </a:p>
          <a:p>
            <a:pPr>
              <a:buNone/>
            </a:pPr>
            <a:r>
              <a:rPr lang="el-GR" sz="4400" b="1" i="1" dirty="0" smtClean="0">
                <a:latin typeface="Arial" pitchFamily="34" charset="0"/>
                <a:cs typeface="Arial" pitchFamily="34" charset="0"/>
              </a:rPr>
              <a:t>   α) </a:t>
            </a:r>
            <a:r>
              <a:rPr lang="el-GR" sz="4400" b="1" i="1" dirty="0" smtClean="0">
                <a:solidFill>
                  <a:srgbClr val="FF0066"/>
                </a:solidFill>
                <a:latin typeface="Arial" pitchFamily="34" charset="0"/>
                <a:cs typeface="Arial" pitchFamily="34" charset="0"/>
              </a:rPr>
              <a:t>Το σκελετό </a:t>
            </a:r>
            <a:r>
              <a:rPr lang="el-GR" sz="4400" b="1" dirty="0" smtClean="0">
                <a:solidFill>
                  <a:srgbClr val="FF0066"/>
                </a:solidFill>
                <a:latin typeface="Arial" pitchFamily="34" charset="0"/>
                <a:cs typeface="Arial" pitchFamily="34" charset="0"/>
              </a:rPr>
              <a:t>του </a:t>
            </a:r>
            <a:r>
              <a:rPr lang="el-GR" sz="4400" b="1" i="1" dirty="0" smtClean="0">
                <a:solidFill>
                  <a:srgbClr val="FF0066"/>
                </a:solidFill>
                <a:latin typeface="Arial" pitchFamily="34" charset="0"/>
                <a:cs typeface="Arial" pitchFamily="34" charset="0"/>
              </a:rPr>
              <a:t>κρανίου</a:t>
            </a:r>
            <a:r>
              <a:rPr lang="el-GR" sz="4400" b="1" dirty="0" smtClean="0">
                <a:solidFill>
                  <a:srgbClr val="FF0066"/>
                </a:solidFill>
                <a:latin typeface="Arial" pitchFamily="34" charset="0"/>
                <a:cs typeface="Arial" pitchFamily="34" charset="0"/>
              </a:rPr>
              <a:t>,                                            </a:t>
            </a:r>
            <a:r>
              <a:rPr lang="el-GR" sz="4400" b="1" dirty="0" smtClean="0">
                <a:latin typeface="Arial" pitchFamily="34" charset="0"/>
                <a:cs typeface="Arial" pitchFamily="34" charset="0"/>
              </a:rPr>
              <a:t>β) </a:t>
            </a:r>
            <a:r>
              <a:rPr lang="el-GR" sz="4400" b="1" dirty="0">
                <a:solidFill>
                  <a:srgbClr val="FF0066"/>
                </a:solidFill>
                <a:latin typeface="Arial" pitchFamily="34" charset="0"/>
                <a:cs typeface="Arial" pitchFamily="34" charset="0"/>
              </a:rPr>
              <a:t>την </a:t>
            </a:r>
            <a:r>
              <a:rPr lang="el-GR" sz="4400" b="1" i="1" dirty="0">
                <a:solidFill>
                  <a:srgbClr val="FF0066"/>
                </a:solidFill>
                <a:latin typeface="Arial" pitchFamily="34" charset="0"/>
                <a:cs typeface="Arial" pitchFamily="34" charset="0"/>
              </a:rPr>
              <a:t>σπονδυλική </a:t>
            </a:r>
            <a:r>
              <a:rPr lang="el-GR" sz="4400" b="1" i="1" dirty="0" smtClean="0">
                <a:solidFill>
                  <a:srgbClr val="FF0066"/>
                </a:solidFill>
                <a:latin typeface="Arial" pitchFamily="34" charset="0"/>
                <a:cs typeface="Arial" pitchFamily="34" charset="0"/>
              </a:rPr>
              <a:t>στήλη                                                 </a:t>
            </a:r>
            <a:r>
              <a:rPr lang="el-GR" sz="4400" b="1" dirty="0" smtClean="0">
                <a:latin typeface="Arial" pitchFamily="34" charset="0"/>
                <a:cs typeface="Arial" pitchFamily="34" charset="0"/>
              </a:rPr>
              <a:t>γ) </a:t>
            </a:r>
            <a:r>
              <a:rPr lang="el-GR" sz="4400" b="1" dirty="0">
                <a:solidFill>
                  <a:srgbClr val="FF0066"/>
                </a:solidFill>
                <a:latin typeface="Arial" pitchFamily="34" charset="0"/>
                <a:cs typeface="Arial" pitchFamily="34" charset="0"/>
              </a:rPr>
              <a:t>το </a:t>
            </a:r>
            <a:r>
              <a:rPr lang="el-GR" sz="4400" b="1" dirty="0" smtClean="0">
                <a:solidFill>
                  <a:srgbClr val="FF0066"/>
                </a:solidFill>
                <a:latin typeface="Arial" pitchFamily="34" charset="0"/>
                <a:cs typeface="Arial" pitchFamily="34" charset="0"/>
              </a:rPr>
              <a:t>σκελετό του </a:t>
            </a:r>
            <a:r>
              <a:rPr lang="el-GR" sz="4400" b="1" i="1" dirty="0" smtClean="0">
                <a:solidFill>
                  <a:srgbClr val="FF0066"/>
                </a:solidFill>
                <a:latin typeface="Arial" pitchFamily="34" charset="0"/>
                <a:cs typeface="Arial" pitchFamily="34" charset="0"/>
              </a:rPr>
              <a:t>θώρακα</a:t>
            </a:r>
            <a:r>
              <a:rPr lang="el-GR" sz="4400" b="1" dirty="0" smtClean="0">
                <a:solidFill>
                  <a:srgbClr val="FF0066"/>
                </a:solidFill>
                <a:latin typeface="Arial" pitchFamily="34" charset="0"/>
                <a:cs typeface="Arial" pitchFamily="34" charset="0"/>
              </a:rPr>
              <a:t>.</a:t>
            </a:r>
          </a:p>
          <a:p>
            <a:pPr>
              <a:buNone/>
            </a:pPr>
            <a:r>
              <a:rPr lang="el-GR" sz="4400" b="1" dirty="0" smtClean="0">
                <a:latin typeface="Arial" pitchFamily="34" charset="0"/>
                <a:cs typeface="Arial" pitchFamily="34" charset="0"/>
              </a:rPr>
              <a:t> </a:t>
            </a:r>
          </a:p>
          <a:p>
            <a:r>
              <a:rPr lang="el-GR" sz="4400" b="1" dirty="0" smtClean="0">
                <a:solidFill>
                  <a:srgbClr val="0000FF"/>
                </a:solidFill>
                <a:latin typeface="Arial" pitchFamily="34" charset="0"/>
                <a:cs typeface="Arial" pitchFamily="34" charset="0"/>
              </a:rPr>
              <a:t>    (80 οστά, </a:t>
            </a:r>
            <a:r>
              <a:rPr lang="el-GR" sz="4400" b="1" dirty="0">
                <a:solidFill>
                  <a:srgbClr val="0000FF"/>
                </a:solidFill>
                <a:latin typeface="Arial" pitchFamily="34" charset="0"/>
                <a:cs typeface="Arial" pitchFamily="34" charset="0"/>
              </a:rPr>
              <a:t>προφυλάσσει τον εγκέφαλο, τον νωτιαίο μυελό, την καρδιά και τους </a:t>
            </a:r>
            <a:r>
              <a:rPr lang="el-GR" sz="4400" b="1" dirty="0" smtClean="0">
                <a:solidFill>
                  <a:srgbClr val="0000FF"/>
                </a:solidFill>
                <a:latin typeface="Arial" pitchFamily="34" charset="0"/>
                <a:cs typeface="Arial" pitchFamily="34" charset="0"/>
              </a:rPr>
              <a:t>πνεύμονες).</a:t>
            </a:r>
            <a:r>
              <a:rPr lang="el-GR" sz="4400" b="1" dirty="0">
                <a:latin typeface="Arial" pitchFamily="34" charset="0"/>
                <a:cs typeface="Arial" pitchFamily="34" charset="0"/>
              </a:rPr>
              <a:t> </a:t>
            </a:r>
            <a:endParaRPr lang="el-GR" sz="4400" dirty="0">
              <a:latin typeface="Arial" pitchFamily="34" charset="0"/>
              <a:cs typeface="Arial" pitchFamily="34" charset="0"/>
            </a:endParaRPr>
          </a:p>
          <a:p>
            <a:endParaRPr lang="el-GR" sz="3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 σκελετός του θώρακα</a:t>
            </a:r>
            <a:endParaRPr lang="el-GR" dirty="0"/>
          </a:p>
        </p:txBody>
      </p:sp>
      <p:pic>
        <p:nvPicPr>
          <p:cNvPr id="13314" name="Picture 2"/>
          <p:cNvPicPr>
            <a:picLocks noGrp="1" noChangeAspect="1" noChangeArrowheads="1"/>
          </p:cNvPicPr>
          <p:nvPr>
            <p:ph idx="1"/>
          </p:nvPr>
        </p:nvPicPr>
        <p:blipFill>
          <a:blip r:embed="rId2" cstate="print"/>
          <a:srcRect/>
          <a:stretch>
            <a:fillRect/>
          </a:stretch>
        </p:blipFill>
        <p:spPr bwMode="auto">
          <a:xfrm>
            <a:off x="0" y="3240435"/>
            <a:ext cx="6624736" cy="5832648"/>
          </a:xfrm>
          <a:prstGeom prst="rect">
            <a:avLst/>
          </a:prstGeom>
          <a:noFill/>
          <a:ln w="9525">
            <a:noFill/>
            <a:miter lim="800000"/>
            <a:headEnd/>
            <a:tailEnd/>
          </a:ln>
        </p:spPr>
      </p:pic>
      <p:pic>
        <p:nvPicPr>
          <p:cNvPr id="13316" name="Picture 4"/>
          <p:cNvPicPr>
            <a:picLocks noChangeAspect="1" noChangeArrowheads="1"/>
          </p:cNvPicPr>
          <p:nvPr/>
        </p:nvPicPr>
        <p:blipFill>
          <a:blip r:embed="rId3" cstate="print"/>
          <a:srcRect/>
          <a:stretch>
            <a:fillRect/>
          </a:stretch>
        </p:blipFill>
        <p:spPr bwMode="auto">
          <a:xfrm>
            <a:off x="7344916" y="3528467"/>
            <a:ext cx="6408712" cy="5688632"/>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4400" dirty="0" smtClean="0">
                <a:solidFill>
                  <a:srgbClr val="0000FF"/>
                </a:solidFill>
              </a:rPr>
              <a:t>Σχηματίζεται  από πίσω από την θωρακική μοίρα της σπονδυλικής στήλης , πλάγια από τα 12 ζεύγη των πλευρών και εμπρός από το στέρνο.</a:t>
            </a:r>
            <a:endParaRPr lang="el-GR" sz="4400" dirty="0">
              <a:solidFill>
                <a:srgbClr val="0000FF"/>
              </a:solidFill>
            </a:endParaRPr>
          </a:p>
        </p:txBody>
      </p:sp>
      <p:sp>
        <p:nvSpPr>
          <p:cNvPr id="3" name="2 - Θέση περιεχομένου"/>
          <p:cNvSpPr>
            <a:spLocks noGrp="1"/>
          </p:cNvSpPr>
          <p:nvPr>
            <p:ph idx="1"/>
          </p:nvPr>
        </p:nvSpPr>
        <p:spPr>
          <a:xfrm>
            <a:off x="720091" y="2376339"/>
            <a:ext cx="12961621" cy="8136904"/>
          </a:xfrm>
        </p:spPr>
        <p:txBody>
          <a:bodyPr>
            <a:normAutofit/>
          </a:bodyPr>
          <a:lstStyle/>
          <a:p>
            <a:r>
              <a:rPr lang="el-GR" sz="4400" dirty="0" smtClean="0">
                <a:solidFill>
                  <a:srgbClr val="0000FF"/>
                </a:solidFill>
              </a:rPr>
              <a:t>Ο θωρακικός σκελετός σχηματίζει ένα οστέινο κλουβί μέσα στο οποίο βρίσκονται προφυλαγμένα η </a:t>
            </a:r>
            <a:r>
              <a:rPr lang="el-GR" sz="4400" dirty="0" smtClean="0">
                <a:solidFill>
                  <a:srgbClr val="FF0066"/>
                </a:solidFill>
              </a:rPr>
              <a:t>καρδιά, οι πνεύμονες</a:t>
            </a:r>
            <a:r>
              <a:rPr lang="el-GR" sz="4400" dirty="0" smtClean="0">
                <a:solidFill>
                  <a:srgbClr val="0000FF"/>
                </a:solidFill>
              </a:rPr>
              <a:t>. Με τις κινήσεις των πλευρών βοηθούνται οι </a:t>
            </a:r>
            <a:r>
              <a:rPr lang="el-GR" sz="4400" dirty="0" smtClean="0">
                <a:solidFill>
                  <a:srgbClr val="FF0066"/>
                </a:solidFill>
              </a:rPr>
              <a:t>αναπνευστικές κινήσεις</a:t>
            </a:r>
            <a:r>
              <a:rPr lang="el-GR" sz="4400" dirty="0" smtClean="0">
                <a:solidFill>
                  <a:srgbClr val="0000FF"/>
                </a:solidFill>
              </a:rPr>
              <a:t>.</a:t>
            </a:r>
          </a:p>
          <a:p>
            <a:r>
              <a:rPr lang="el-GR" sz="4400" dirty="0" smtClean="0">
                <a:solidFill>
                  <a:srgbClr val="FF0066"/>
                </a:solidFill>
              </a:rPr>
              <a:t>Οι πλευρές είναι 12 </a:t>
            </a:r>
            <a:r>
              <a:rPr lang="el-GR" sz="4400" dirty="0" smtClean="0">
                <a:solidFill>
                  <a:srgbClr val="0000FF"/>
                </a:solidFill>
              </a:rPr>
              <a:t>από κάθε πλευρά. Οι 7 άνω πλευρές αρθρώνονται μέσω χόνδρων με το στέρνο  και λέγονται </a:t>
            </a:r>
            <a:r>
              <a:rPr lang="el-GR" sz="4400" dirty="0" smtClean="0">
                <a:solidFill>
                  <a:srgbClr val="FF0066"/>
                </a:solidFill>
              </a:rPr>
              <a:t>γνήσιες πλευρές</a:t>
            </a:r>
            <a:r>
              <a:rPr lang="el-GR" sz="4400" dirty="0" smtClean="0">
                <a:solidFill>
                  <a:srgbClr val="0000FF"/>
                </a:solidFill>
              </a:rPr>
              <a:t>. Οι επόμενες 3 ενώνονται με τον χόνδρο της 7</a:t>
            </a:r>
            <a:r>
              <a:rPr lang="el-GR" sz="4400" baseline="30000" dirty="0" smtClean="0">
                <a:solidFill>
                  <a:srgbClr val="0000FF"/>
                </a:solidFill>
              </a:rPr>
              <a:t>ης</a:t>
            </a:r>
            <a:r>
              <a:rPr lang="el-GR" sz="4400" dirty="0" smtClean="0">
                <a:solidFill>
                  <a:srgbClr val="0000FF"/>
                </a:solidFill>
              </a:rPr>
              <a:t> πλευράς και λέγονται </a:t>
            </a:r>
            <a:r>
              <a:rPr lang="el-GR" sz="4400" dirty="0" smtClean="0">
                <a:solidFill>
                  <a:srgbClr val="FF0066"/>
                </a:solidFill>
              </a:rPr>
              <a:t>νόθες</a:t>
            </a:r>
            <a:r>
              <a:rPr lang="el-GR" sz="4400" dirty="0" smtClean="0">
                <a:solidFill>
                  <a:srgbClr val="0000FF"/>
                </a:solidFill>
              </a:rPr>
              <a:t>. Η 11</a:t>
            </a:r>
            <a:r>
              <a:rPr lang="el-GR" sz="4400" baseline="30000" dirty="0" smtClean="0">
                <a:solidFill>
                  <a:srgbClr val="0000FF"/>
                </a:solidFill>
              </a:rPr>
              <a:t>η</a:t>
            </a:r>
            <a:r>
              <a:rPr lang="el-GR" sz="4400" dirty="0" smtClean="0">
                <a:solidFill>
                  <a:srgbClr val="0000FF"/>
                </a:solidFill>
              </a:rPr>
              <a:t> και η 12</a:t>
            </a:r>
            <a:r>
              <a:rPr lang="el-GR" sz="4400" baseline="30000" dirty="0" smtClean="0">
                <a:solidFill>
                  <a:srgbClr val="0000FF"/>
                </a:solidFill>
              </a:rPr>
              <a:t>η </a:t>
            </a:r>
            <a:r>
              <a:rPr lang="el-GR" sz="4400" dirty="0" smtClean="0">
                <a:solidFill>
                  <a:srgbClr val="0000FF"/>
                </a:solidFill>
              </a:rPr>
              <a:t> φθάνουν μέχρι μπροστά και ο χόνδρος τους καταλήγει σε ελεύθερη άκρη. Οι πλευρές αυτές λέγονται </a:t>
            </a:r>
            <a:r>
              <a:rPr lang="el-GR" sz="4400" dirty="0" smtClean="0">
                <a:solidFill>
                  <a:srgbClr val="FF0066"/>
                </a:solidFill>
              </a:rPr>
              <a:t>νόθες ασύντακτες</a:t>
            </a:r>
            <a:r>
              <a:rPr lang="el-GR" sz="4400" dirty="0" smtClean="0">
                <a:solidFill>
                  <a:srgbClr val="0000FF"/>
                </a:solidFill>
              </a:rPr>
              <a:t>.</a:t>
            </a:r>
            <a:endParaRPr lang="el-GR" sz="4400" dirty="0">
              <a:solidFill>
                <a:srgbClr val="0000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20091" y="432556"/>
            <a:ext cx="12961621" cy="1079687"/>
          </a:xfrm>
        </p:spPr>
        <p:txBody>
          <a:bodyPr>
            <a:normAutofit/>
          </a:bodyPr>
          <a:lstStyle/>
          <a:p>
            <a:r>
              <a:rPr lang="el-GR" sz="4800" dirty="0" smtClean="0"/>
              <a:t>ΤΟ ΣΤΕΡΝΟ</a:t>
            </a:r>
            <a:endParaRPr lang="el-GR" sz="4800" dirty="0"/>
          </a:p>
        </p:txBody>
      </p:sp>
      <p:sp>
        <p:nvSpPr>
          <p:cNvPr id="3" name="2 - Θέση περιεχομένου"/>
          <p:cNvSpPr>
            <a:spLocks noGrp="1"/>
          </p:cNvSpPr>
          <p:nvPr>
            <p:ph idx="1"/>
          </p:nvPr>
        </p:nvSpPr>
        <p:spPr>
          <a:xfrm>
            <a:off x="720091" y="2376339"/>
            <a:ext cx="12961621" cy="7272373"/>
          </a:xfrm>
        </p:spPr>
        <p:txBody>
          <a:bodyPr/>
          <a:lstStyle/>
          <a:p>
            <a:pPr>
              <a:buNone/>
            </a:pPr>
            <a:r>
              <a:rPr lang="el-GR" dirty="0" smtClean="0">
                <a:solidFill>
                  <a:srgbClr val="0000FF"/>
                </a:solidFill>
              </a:rPr>
              <a:t>Βρίσκεται στο εμπρός μέρος του θώρακα. Το στέρνο αποτελείται από 3 μέρη:</a:t>
            </a:r>
          </a:p>
          <a:p>
            <a:r>
              <a:rPr lang="el-GR" dirty="0" smtClean="0">
                <a:solidFill>
                  <a:srgbClr val="FF0066"/>
                </a:solidFill>
              </a:rPr>
              <a:t>Τη λαβή </a:t>
            </a:r>
            <a:r>
              <a:rPr lang="el-GR" dirty="0" smtClean="0">
                <a:solidFill>
                  <a:srgbClr val="0000FF"/>
                </a:solidFill>
              </a:rPr>
              <a:t>(ανώτερο τμήμα)</a:t>
            </a:r>
          </a:p>
          <a:p>
            <a:r>
              <a:rPr lang="el-GR" dirty="0" smtClean="0">
                <a:solidFill>
                  <a:srgbClr val="FF0066"/>
                </a:solidFill>
              </a:rPr>
              <a:t>Το σώμα </a:t>
            </a:r>
            <a:r>
              <a:rPr lang="el-GR" dirty="0" smtClean="0">
                <a:solidFill>
                  <a:srgbClr val="0000FF"/>
                </a:solidFill>
              </a:rPr>
              <a:t>( στο μέσο)</a:t>
            </a:r>
          </a:p>
          <a:p>
            <a:r>
              <a:rPr lang="el-GR" dirty="0" smtClean="0">
                <a:solidFill>
                  <a:srgbClr val="FF0066"/>
                </a:solidFill>
              </a:rPr>
              <a:t>Την ξιφοειδή απόφυση </a:t>
            </a:r>
            <a:r>
              <a:rPr lang="el-GR" dirty="0" smtClean="0">
                <a:solidFill>
                  <a:srgbClr val="0000FF"/>
                </a:solidFill>
              </a:rPr>
              <a:t>(κατώτερο τμήμα).</a:t>
            </a:r>
            <a:endParaRPr lang="el-GR" dirty="0">
              <a:solidFill>
                <a:srgbClr val="0000F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 ΣΚΕΛΕΤΟΣ ΤΩΝ ΑΚΡΩΝ</a:t>
            </a:r>
            <a:endParaRPr lang="el-GR" dirty="0"/>
          </a:p>
        </p:txBody>
      </p:sp>
      <p:sp>
        <p:nvSpPr>
          <p:cNvPr id="3" name="2 - Θέση περιεχομένου"/>
          <p:cNvSpPr>
            <a:spLocks noGrp="1"/>
          </p:cNvSpPr>
          <p:nvPr>
            <p:ph idx="1"/>
          </p:nvPr>
        </p:nvSpPr>
        <p:spPr/>
        <p:txBody>
          <a:bodyPr/>
          <a:lstStyle/>
          <a:p>
            <a:pPr>
              <a:buNone/>
            </a:pPr>
            <a:r>
              <a:rPr lang="el-GR" dirty="0" smtClean="0"/>
              <a:t>Αποτελείται:</a:t>
            </a:r>
          </a:p>
          <a:p>
            <a:r>
              <a:rPr lang="el-GR" dirty="0" smtClean="0"/>
              <a:t>Το σκελετό της </a:t>
            </a:r>
            <a:r>
              <a:rPr lang="el-GR" smtClean="0"/>
              <a:t>ωμικής ζώνης</a:t>
            </a:r>
            <a:endParaRPr lang="el-G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ΕΡΓΑΣΙΕΣ ΑΓΩΓΗΣ ΥΓΕΙΑΣ</a:t>
            </a:r>
            <a:r>
              <a:rPr lang="el-GR" dirty="0" smtClean="0"/>
              <a:t> </a:t>
            </a:r>
            <a:r>
              <a:rPr lang="el-GR" b="1" dirty="0" smtClean="0"/>
              <a:t>Σκολίωση</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smtClean="0"/>
              <a:t>Τη σχολική χρονιά 2010-2011 η ομάδα αγωγής υγείας των μαθητών του σχολείου μας ασχολήθηκε με το θέμα της σκολίωσης.</a:t>
            </a:r>
          </a:p>
          <a:p>
            <a:r>
              <a:rPr lang="el-GR" dirty="0" smtClean="0"/>
              <a:t>Οι μαθητές αποφάσισαν να ασχοληθούν με αυτό το θέμα γιατί έκριναν ότι η σκολίωση είναι μια σημαντική πάθηση που απασχολεί ιδιαίτερα την νεολαία.</a:t>
            </a:r>
          </a:p>
          <a:p>
            <a:r>
              <a:rPr lang="el-GR" dirty="0" smtClean="0"/>
              <a:t>Σκοπός του προγράμματος ήταν να ενημερωθούν οι μαθητές για αυτή τη πάθηση και κυρίως ποια αίτια την προκαλούν αλλά και πως θεραπεύεται.</a:t>
            </a:r>
          </a:p>
          <a:p>
            <a:r>
              <a:rPr lang="el-GR" dirty="0" smtClean="0"/>
              <a:t>Για να γίνει πληρέστερη η ενημέρωση των μαθητών, η ομάδα κάλεσε στο σχολείο τον ορθοπεδικό χειρούργο Δημήτρη, επιμελητή της ορθοπεδικής Κλινικής του </a:t>
            </a:r>
            <a:r>
              <a:rPr lang="el-GR" dirty="0" err="1" smtClean="0"/>
              <a:t>Αχιλλοπούλειου</a:t>
            </a:r>
            <a:r>
              <a:rPr lang="el-GR" dirty="0" smtClean="0"/>
              <a:t> νοσοκομείου Βόλου, ο οποίος με χαρά αποδέχθηκε την πρόσκληση και επισκέφθηκε το σχολείο μας. </a:t>
            </a:r>
          </a:p>
          <a:p>
            <a:endParaRPr lang="el-G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600450" y="2861519"/>
            <a:ext cx="7200900" cy="5078313"/>
          </a:xfrm>
          <a:prstGeom prst="rect">
            <a:avLst/>
          </a:prstGeom>
        </p:spPr>
        <p:txBody>
          <a:bodyPr>
            <a:spAutoFit/>
          </a:bodyPr>
          <a:lstStyle/>
          <a:p>
            <a:r>
              <a:rPr lang="el-GR" dirty="0" smtClean="0"/>
              <a:t>Κατά την επίσκεψή του μίλησε σε όλους τους μαθητές και τους καθηγητές του σχολείου. Κατόπιν δε, ακολούθησαν ερωτήσεις και διάλογος πάνω σε αυτό το πολύ σημαντικό θέμα. Στο τέλος ο κ. Παυλόπουλος εξέτασε όλους τους μαθητές που εξέφρασαν την επιθυμία να εξεταστούν.</a:t>
            </a:r>
          </a:p>
          <a:p>
            <a:r>
              <a:rPr lang="el-GR" dirty="0" smtClean="0"/>
              <a:t>Όλα τα στοιχεία που συγκεντρώθηκαν από τους μαθητές της ομάδας μετά και από την ομιλία του ειδικού αυτού επιστήμονα συγκεντρώθηκαν, αξιολογήθηκαν, ταξινομήθηκαν και παρουσιάζονται στη συνέχεια.</a:t>
            </a:r>
            <a:endParaRPr lang="el-G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ΟΙ ΠΑΡΑΜΟΡΦΩΣΕΙΣ ΤΗΣ ΣΠΟΝΔΥΛΙΚΗΣ ΣΤΗΛΗΣ</a:t>
            </a:r>
            <a:endParaRPr lang="el-GR" dirty="0"/>
          </a:p>
        </p:txBody>
      </p:sp>
      <p:pic>
        <p:nvPicPr>
          <p:cNvPr id="55298" name="Picture 2"/>
          <p:cNvPicPr>
            <a:picLocks noGrp="1" noChangeAspect="1" noChangeArrowheads="1"/>
          </p:cNvPicPr>
          <p:nvPr>
            <p:ph idx="1"/>
          </p:nvPr>
        </p:nvPicPr>
        <p:blipFill>
          <a:blip r:embed="rId2" cstate="print"/>
          <a:srcRect/>
          <a:stretch>
            <a:fillRect/>
          </a:stretch>
        </p:blipFill>
        <p:spPr bwMode="auto">
          <a:xfrm>
            <a:off x="1944316" y="2376339"/>
            <a:ext cx="10657184" cy="8425011"/>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u="sng" dirty="0" smtClean="0"/>
              <a:t>ΣΚΟΛΙΩΣΗ</a:t>
            </a:r>
            <a:endParaRPr lang="el-GR" dirty="0"/>
          </a:p>
        </p:txBody>
      </p:sp>
      <p:sp>
        <p:nvSpPr>
          <p:cNvPr id="3" name="2 - Θέση περιεχομένου"/>
          <p:cNvSpPr>
            <a:spLocks noGrp="1"/>
          </p:cNvSpPr>
          <p:nvPr>
            <p:ph idx="1"/>
          </p:nvPr>
        </p:nvSpPr>
        <p:spPr/>
        <p:txBody>
          <a:bodyPr>
            <a:normAutofit fontScale="62500" lnSpcReduction="20000"/>
          </a:bodyPr>
          <a:lstStyle/>
          <a:p>
            <a:r>
              <a:rPr lang="el-GR" b="1" dirty="0" smtClean="0"/>
              <a:t>ΕΙΣΑΓΩΓΗ</a:t>
            </a:r>
            <a:r>
              <a:rPr lang="el-GR" dirty="0" smtClean="0"/>
              <a:t>:</a:t>
            </a:r>
          </a:p>
          <a:p>
            <a:r>
              <a:rPr lang="el-GR" dirty="0" smtClean="0"/>
              <a:t>Με τον όρο � </a:t>
            </a:r>
            <a:r>
              <a:rPr lang="el-GR" b="1" dirty="0" smtClean="0"/>
              <a:t>ΣΚΟΛΙΩΣΗ </a:t>
            </a:r>
            <a:r>
              <a:rPr lang="el-GR" dirty="0" smtClean="0"/>
              <a:t>� εννοούμε την πλάγια παρέκκλιση της Σπονδυλικής Στήλης (ΣΣ) στήλης με επιπτώσεις στην εμφάνιση, το καρδιαγγειακό σύστημα και σπάνια το νωτιαίο μυελό. Η παραμόρφωση αυτή της σπονδυλικής στήλης είναι γνωστή από παλιά και ο όρος προέρχεται ετυμολογικά από την λέξη </a:t>
            </a:r>
            <a:r>
              <a:rPr lang="el-GR" dirty="0" err="1" smtClean="0"/>
              <a:t>΄΄σκόλιος΄΄</a:t>
            </a:r>
            <a:r>
              <a:rPr lang="el-GR" dirty="0" smtClean="0"/>
              <a:t> που σημαίνει στραβός.</a:t>
            </a:r>
          </a:p>
          <a:p>
            <a:r>
              <a:rPr lang="el-GR" dirty="0" smtClean="0"/>
              <a:t>Ανάλογα με το μέγεθος του κυρτώματος η σκολίωση διακρίνεται:</a:t>
            </a:r>
          </a:p>
          <a:p>
            <a:r>
              <a:rPr lang="el-GR" dirty="0" smtClean="0"/>
              <a:t>α)σε ήπια, η οποία είναι μικρότερη από 20 μοίρες,</a:t>
            </a:r>
            <a:br>
              <a:rPr lang="el-GR" dirty="0" smtClean="0"/>
            </a:br>
            <a:r>
              <a:rPr lang="el-GR" dirty="0" smtClean="0"/>
              <a:t>β)σε μέτρια, η οποία κυμαίνεται από 20 μέχρι 40-45 περίπου και</a:t>
            </a:r>
            <a:br>
              <a:rPr lang="el-GR" dirty="0" smtClean="0"/>
            </a:br>
            <a:r>
              <a:rPr lang="el-GR" dirty="0" smtClean="0"/>
              <a:t>γ)σε βαριά, η οποία είναι πάνω από 40-45.</a:t>
            </a:r>
          </a:p>
          <a:p>
            <a:r>
              <a:rPr lang="el-GR" dirty="0" smtClean="0"/>
              <a:t>Συχνά συνυπάρχουν και άλλες παραμορφώσεις , όπως στροφή των σπονδύλων, πλάγια μετατόπιση και αλλαγή του σχήματος τους. Σε κάθε σκολίωση διακρίνουμε ένα ή περισσότερα κυρτώματα. Η εμφάνιση ενός κυρτώματος συνεπάγεται την ανάπτυξη ενός δευτέρου προς την αντίθετη κατεύθυνση με σκοπό την αποκατάσταση της ισορροπίας. Το αρχικό κύρτωμα ονομάζεται πρωτοπαθές, ενώ το δεύτερο αντισταθμιστικό.</a:t>
            </a:r>
          </a:p>
          <a:p>
            <a:endParaRPr lang="el-G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a:stretch>
            <a:fillRect/>
          </a:stretch>
        </p:blipFill>
        <p:spPr bwMode="auto">
          <a:xfrm>
            <a:off x="8137004" y="936179"/>
            <a:ext cx="5544616" cy="8352928"/>
          </a:xfrm>
          <a:prstGeom prst="rect">
            <a:avLst/>
          </a:prstGeom>
          <a:noFill/>
          <a:ln w="9525">
            <a:noFill/>
            <a:miter lim="800000"/>
            <a:headEnd/>
            <a:tailEnd/>
          </a:ln>
        </p:spPr>
      </p:pic>
      <p:pic>
        <p:nvPicPr>
          <p:cNvPr id="56323" name="Picture 3"/>
          <p:cNvPicPr>
            <a:picLocks noChangeAspect="1" noChangeArrowheads="1"/>
          </p:cNvPicPr>
          <p:nvPr/>
        </p:nvPicPr>
        <p:blipFill>
          <a:blip r:embed="rId3" cstate="print"/>
          <a:srcRect/>
          <a:stretch>
            <a:fillRect/>
          </a:stretch>
        </p:blipFill>
        <p:spPr bwMode="auto">
          <a:xfrm>
            <a:off x="648172" y="1008187"/>
            <a:ext cx="7103417" cy="8352928"/>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r>
              <a:rPr lang="el-GR" dirty="0" smtClean="0"/>
              <a:t>Η ανάπτυξη του αντισταθμιστικού κυρτώματος μπορεί να χρειαστεί χρόνια για να γίνει ή ακόμα να μην ολοκληρωθεί ποτέ. Το πρωτοπαθές αυξάνεται δυναμικά ενώ το αντισταθμιστικό παθητικά .</a:t>
            </a:r>
          </a:p>
          <a:p>
            <a:r>
              <a:rPr lang="el-GR" dirty="0" smtClean="0"/>
              <a:t>Οι </a:t>
            </a:r>
            <a:r>
              <a:rPr lang="el-GR" dirty="0" err="1" smtClean="0"/>
              <a:t>σκολιώσεις</a:t>
            </a:r>
            <a:r>
              <a:rPr lang="el-GR" dirty="0" smtClean="0"/>
              <a:t> διακρίνονται σε λειτουργικές και οργανικές.</a:t>
            </a:r>
          </a:p>
          <a:p>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20091" y="432556"/>
            <a:ext cx="12961621" cy="719647"/>
          </a:xfrm>
        </p:spPr>
        <p:txBody>
          <a:bodyPr>
            <a:normAutofit/>
          </a:bodyPr>
          <a:lstStyle/>
          <a:p>
            <a:r>
              <a:rPr lang="el-GR" sz="3200" dirty="0" smtClean="0"/>
              <a:t>ΣΚΕΛΕΤΟΣ</a:t>
            </a:r>
            <a:endParaRPr lang="el-GR" sz="3200" dirty="0"/>
          </a:p>
        </p:txBody>
      </p:sp>
      <p:sp>
        <p:nvSpPr>
          <p:cNvPr id="3" name="2 - Θέση περιεχομένου"/>
          <p:cNvSpPr>
            <a:spLocks noGrp="1"/>
          </p:cNvSpPr>
          <p:nvPr>
            <p:ph idx="1"/>
          </p:nvPr>
        </p:nvSpPr>
        <p:spPr>
          <a:xfrm>
            <a:off x="720091" y="1296219"/>
            <a:ext cx="12961621" cy="8352493"/>
          </a:xfrm>
        </p:spPr>
        <p:txBody>
          <a:bodyPr>
            <a:normAutofit/>
          </a:bodyPr>
          <a:lstStyle/>
          <a:p>
            <a:r>
              <a:rPr lang="el-GR" sz="4400" b="1" dirty="0" smtClean="0">
                <a:solidFill>
                  <a:srgbClr val="0000FF"/>
                </a:solidFill>
                <a:latin typeface="Arial" pitchFamily="34" charset="0"/>
                <a:cs typeface="Arial" pitchFamily="34" charset="0"/>
              </a:rPr>
              <a:t>Ο </a:t>
            </a:r>
            <a:r>
              <a:rPr lang="el-GR" sz="4400" b="1" i="1" dirty="0" smtClean="0">
                <a:solidFill>
                  <a:srgbClr val="0000FF"/>
                </a:solidFill>
                <a:latin typeface="Arial" pitchFamily="34" charset="0"/>
                <a:cs typeface="Arial" pitchFamily="34" charset="0"/>
              </a:rPr>
              <a:t>σκελετός</a:t>
            </a:r>
            <a:r>
              <a:rPr lang="el-GR" sz="4400" b="1" dirty="0" smtClean="0">
                <a:solidFill>
                  <a:srgbClr val="0000FF"/>
                </a:solidFill>
                <a:latin typeface="Arial" pitchFamily="34" charset="0"/>
                <a:cs typeface="Arial" pitchFamily="34" charset="0"/>
              </a:rPr>
              <a:t> των άκρων αποτελείται από</a:t>
            </a:r>
            <a:r>
              <a:rPr lang="el-GR" sz="4400" b="1" dirty="0" smtClean="0">
                <a:latin typeface="Arial" pitchFamily="34" charset="0"/>
                <a:cs typeface="Arial" pitchFamily="34" charset="0"/>
              </a:rPr>
              <a:t>: </a:t>
            </a:r>
          </a:p>
          <a:p>
            <a:pPr>
              <a:buNone/>
            </a:pPr>
            <a:r>
              <a:rPr lang="el-GR" sz="4400" b="1" dirty="0" smtClean="0">
                <a:latin typeface="Arial" pitchFamily="34" charset="0"/>
                <a:cs typeface="Arial" pitchFamily="34" charset="0"/>
              </a:rPr>
              <a:t>                                                                                      α) Το </a:t>
            </a:r>
            <a:r>
              <a:rPr lang="el-GR" sz="4400" b="1" dirty="0" smtClean="0">
                <a:solidFill>
                  <a:srgbClr val="FF0066"/>
                </a:solidFill>
                <a:latin typeface="Arial" pitchFamily="34" charset="0"/>
                <a:cs typeface="Arial" pitchFamily="34" charset="0"/>
              </a:rPr>
              <a:t>σκελετό των άνω άκρων </a:t>
            </a:r>
            <a:r>
              <a:rPr lang="el-GR" sz="4400" b="1" dirty="0" smtClean="0">
                <a:latin typeface="Arial" pitchFamily="34" charset="0"/>
                <a:cs typeface="Arial" pitchFamily="34" charset="0"/>
              </a:rPr>
              <a:t>και </a:t>
            </a:r>
          </a:p>
          <a:p>
            <a:pPr>
              <a:buNone/>
            </a:pPr>
            <a:r>
              <a:rPr lang="el-GR" sz="4400" b="1" dirty="0" smtClean="0">
                <a:latin typeface="Arial" pitchFamily="34" charset="0"/>
                <a:cs typeface="Arial" pitchFamily="34" charset="0"/>
              </a:rPr>
              <a:t>                                                                                          β) το </a:t>
            </a:r>
            <a:r>
              <a:rPr lang="el-GR" sz="4400" b="1" dirty="0" smtClean="0">
                <a:solidFill>
                  <a:srgbClr val="FF0066"/>
                </a:solidFill>
                <a:latin typeface="Arial" pitchFamily="34" charset="0"/>
                <a:cs typeface="Arial" pitchFamily="34" charset="0"/>
              </a:rPr>
              <a:t>σκελετό των κάτω άκρων</a:t>
            </a:r>
            <a:r>
              <a:rPr lang="el-GR" sz="4400" b="1" dirty="0" smtClean="0">
                <a:latin typeface="Arial" pitchFamily="34" charset="0"/>
                <a:cs typeface="Arial" pitchFamily="34" charset="0"/>
              </a:rPr>
              <a:t>.</a:t>
            </a:r>
          </a:p>
          <a:p>
            <a:endParaRPr lang="el-GR" sz="4400" b="1" dirty="0" smtClean="0">
              <a:latin typeface="Arial" pitchFamily="34" charset="0"/>
              <a:cs typeface="Arial" pitchFamily="34" charset="0"/>
            </a:endParaRPr>
          </a:p>
          <a:p>
            <a:pPr>
              <a:buNone/>
            </a:pPr>
            <a:r>
              <a:rPr lang="el-GR" sz="4400" b="1" dirty="0" smtClean="0">
                <a:solidFill>
                  <a:srgbClr val="0000FF"/>
                </a:solidFill>
                <a:latin typeface="Arial" pitchFamily="34" charset="0"/>
                <a:cs typeface="Arial" pitchFamily="34" charset="0"/>
              </a:rPr>
              <a:t>Έχει 126 οστά και συνίσταται από τα </a:t>
            </a:r>
            <a:r>
              <a:rPr lang="el-GR" sz="4400" b="1" i="1" dirty="0" smtClean="0">
                <a:solidFill>
                  <a:srgbClr val="0000FF"/>
                </a:solidFill>
                <a:latin typeface="Arial" pitchFamily="34" charset="0"/>
                <a:cs typeface="Arial" pitchFamily="34" charset="0"/>
              </a:rPr>
              <a:t>οστά των άκρων</a:t>
            </a:r>
            <a:r>
              <a:rPr lang="el-GR" sz="4400" b="1" dirty="0" smtClean="0">
                <a:solidFill>
                  <a:srgbClr val="0000FF"/>
                </a:solidFill>
                <a:latin typeface="Arial" pitchFamily="34" charset="0"/>
                <a:cs typeface="Arial" pitchFamily="34" charset="0"/>
              </a:rPr>
              <a:t>, της </a:t>
            </a:r>
            <a:r>
              <a:rPr lang="el-GR" sz="4400" b="1" i="1" dirty="0" smtClean="0">
                <a:solidFill>
                  <a:srgbClr val="0000FF"/>
                </a:solidFill>
                <a:latin typeface="Arial" pitchFamily="34" charset="0"/>
                <a:cs typeface="Arial" pitchFamily="34" charset="0"/>
              </a:rPr>
              <a:t>ωμικής</a:t>
            </a:r>
            <a:r>
              <a:rPr lang="el-GR" sz="4400" b="1" dirty="0" smtClean="0">
                <a:solidFill>
                  <a:srgbClr val="0000FF"/>
                </a:solidFill>
                <a:latin typeface="Arial" pitchFamily="34" charset="0"/>
                <a:cs typeface="Arial" pitchFamily="34" charset="0"/>
              </a:rPr>
              <a:t> και της </a:t>
            </a:r>
            <a:r>
              <a:rPr lang="el-GR" sz="4400" b="1" i="1" dirty="0" smtClean="0">
                <a:solidFill>
                  <a:srgbClr val="0000FF"/>
                </a:solidFill>
                <a:latin typeface="Arial" pitchFamily="34" charset="0"/>
                <a:cs typeface="Arial" pitchFamily="34" charset="0"/>
              </a:rPr>
              <a:t>πυελικής ζώνης</a:t>
            </a:r>
            <a:r>
              <a:rPr lang="el-GR" sz="4400" b="1" dirty="0" smtClean="0">
                <a:solidFill>
                  <a:srgbClr val="0000FF"/>
                </a:solidFill>
                <a:latin typeface="Arial" pitchFamily="34" charset="0"/>
                <a:cs typeface="Arial" pitchFamily="34" charset="0"/>
              </a:rPr>
              <a:t>.</a:t>
            </a:r>
            <a:endParaRPr lang="el-GR" sz="4400" dirty="0" smtClean="0">
              <a:solidFill>
                <a:srgbClr val="0000FF"/>
              </a:solidFill>
              <a:latin typeface="Arial" pitchFamily="34" charset="0"/>
              <a:cs typeface="Arial" pitchFamily="34" charset="0"/>
            </a:endParaRPr>
          </a:p>
          <a:p>
            <a:endParaRPr lang="el-GR" sz="4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4400" b="1" dirty="0" smtClean="0"/>
              <a:t>ΤΑΞΙΝΟΜΗΣΗ </a:t>
            </a:r>
            <a:br>
              <a:rPr lang="el-GR" sz="4400" b="1" dirty="0" smtClean="0"/>
            </a:br>
            <a:r>
              <a:rPr lang="el-GR" sz="4400" b="1" dirty="0" smtClean="0"/>
              <a:t/>
            </a:r>
            <a:br>
              <a:rPr lang="el-GR" sz="4400" b="1" dirty="0" smtClean="0"/>
            </a:br>
            <a:r>
              <a:rPr lang="el-GR" sz="4400" b="1" dirty="0" smtClean="0"/>
              <a:t>ΛΕΙΤΟΥΡΓΙΚΗ ή ΣΤΑΣΗΣ : </a:t>
            </a:r>
            <a:r>
              <a:rPr lang="el-GR" sz="4400" dirty="0" smtClean="0"/>
              <a:t>Προκαλείται από την κακή στάση.</a:t>
            </a:r>
            <a:endParaRPr lang="el-GR" sz="4400" dirty="0"/>
          </a:p>
        </p:txBody>
      </p:sp>
      <p:sp>
        <p:nvSpPr>
          <p:cNvPr id="3" name="2 - Θέση περιεχομένου"/>
          <p:cNvSpPr>
            <a:spLocks noGrp="1"/>
          </p:cNvSpPr>
          <p:nvPr>
            <p:ph idx="1"/>
          </p:nvPr>
        </p:nvSpPr>
        <p:spPr>
          <a:xfrm>
            <a:off x="720091" y="3312442"/>
            <a:ext cx="12961621" cy="6336269"/>
          </a:xfrm>
        </p:spPr>
        <p:txBody>
          <a:bodyPr/>
          <a:lstStyle/>
          <a:p>
            <a:r>
              <a:rPr lang="el-GR" dirty="0" smtClean="0"/>
              <a:t>Είναι πολύ συνηθισμένη. Στις περισσότερες περιπτώσεις διορθώνεται με την βελτίωση της στάσης και το ανάλογο θεραπευτικό πρόγραμμα ασκήσεων και εφόσον δεν έχουν δημιουργηθεί μόνιμες αλλοιώσεις. </a:t>
            </a:r>
          </a:p>
          <a:p>
            <a:endParaRPr lang="el-G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srcRect/>
          <a:stretch>
            <a:fillRect/>
          </a:stretch>
        </p:blipFill>
        <p:spPr bwMode="auto">
          <a:xfrm>
            <a:off x="1512268" y="936179"/>
            <a:ext cx="10657184" cy="9073008"/>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440260" y="1872283"/>
            <a:ext cx="8569002" cy="5262979"/>
          </a:xfrm>
          <a:prstGeom prst="rect">
            <a:avLst/>
          </a:prstGeom>
        </p:spPr>
        <p:txBody>
          <a:bodyPr wrap="square">
            <a:spAutoFit/>
          </a:bodyPr>
          <a:lstStyle/>
          <a:p>
            <a:r>
              <a:rPr lang="el-GR" sz="4800" dirty="0" smtClean="0"/>
              <a:t>Όταν το κυρτό βρίσκεται στην περιοχή της μέσης (ΟΜ/ΣΣ) συνήθως οφείλεται σε ανύψωση της λεκάνης από την μία πλευρά , όταν βρίσκεται στην Θωρακική μοίρα (ΘΜ/ΣΣ) οφείλεται στην ανύψωση της μίας ωμικής ζώνης.</a:t>
            </a:r>
            <a:endParaRPr lang="el-GR" sz="4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ΙΔΙΟΠΑΘΗΣ ΣΚΟΛΙΩΣΗ :</a:t>
            </a:r>
            <a:endParaRPr lang="el-GR" dirty="0"/>
          </a:p>
        </p:txBody>
      </p:sp>
      <p:pic>
        <p:nvPicPr>
          <p:cNvPr id="58370" name="Picture 2"/>
          <p:cNvPicPr>
            <a:picLocks noGrp="1" noChangeAspect="1" noChangeArrowheads="1"/>
          </p:cNvPicPr>
          <p:nvPr>
            <p:ph idx="1"/>
          </p:nvPr>
        </p:nvPicPr>
        <p:blipFill>
          <a:blip r:embed="rId2" cstate="print"/>
          <a:srcRect/>
          <a:stretch>
            <a:fillRect/>
          </a:stretch>
        </p:blipFill>
        <p:spPr bwMode="auto">
          <a:xfrm>
            <a:off x="1512268" y="3168428"/>
            <a:ext cx="11449271" cy="5832648"/>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70000" lnSpcReduction="20000"/>
          </a:bodyPr>
          <a:lstStyle/>
          <a:p>
            <a:r>
              <a:rPr lang="el-GR" dirty="0" smtClean="0"/>
              <a:t>Η ακριβής αιτιολογία της πάθησης δεν είναι γνωστή ενώ η παλαιότερη αντίληψη που τη συσχέτιζε με τις βαριές σχολικές τσάντες και την κακή στάση στο γράψιμο δεν φαίνεται να έχει βάση. Σήμερα πιστεύεται ότι παίζουν ρόλο κληρονομικοί, ορμονικοί, μηχανικοί, διατροφικοί παράγοντες ενώ υπάρχουν ενδείξεις ότι η σκολίωση είναι περισσότερο συνηθισμένη σε ψηλά και αδύνατα παιδιά καθώς και σε παιδιά με ξανθά μαλλιά και γαλανά μάτια. Συνήθως η πάθηση είναι </a:t>
            </a:r>
            <a:r>
              <a:rPr lang="el-GR" dirty="0" err="1" smtClean="0"/>
              <a:t>ασυμπτωματική</a:t>
            </a:r>
            <a:r>
              <a:rPr lang="el-GR" dirty="0" smtClean="0"/>
              <a:t> και ξεφεύγει της προσοχής και για το λόγο αυτό τα παιδιά θα πρέπει να εξετάζονται συστηματικά μία ή ακόμη και δύο φορές το χρόνο. Η εξέταση πρέπει να γίνεται από Ορθοπεδικό διότι δεν είναι σπάνιο το φαινόμενο, </a:t>
            </a:r>
            <a:r>
              <a:rPr lang="el-GR" dirty="0" err="1" smtClean="0"/>
              <a:t>σκολιώσεις</a:t>
            </a:r>
            <a:r>
              <a:rPr lang="el-GR" dirty="0" smtClean="0"/>
              <a:t> που αντισταθμίζονται καλά από τα παιδιά να ξεγελούν ακόμη και πολύ έμπειρους γιατρούς.</a:t>
            </a:r>
            <a:endParaRPr lang="el-G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77500" lnSpcReduction="20000"/>
          </a:bodyPr>
          <a:lstStyle/>
          <a:p>
            <a:r>
              <a:rPr lang="el-GR" dirty="0" smtClean="0"/>
              <a:t>Στην Ελλάδα έχει διαπιστωθεί ότι περίπου 5% των παιδιών 10-12 ετών παρουσιάζουν σκολίωση.</a:t>
            </a:r>
          </a:p>
          <a:p>
            <a:r>
              <a:rPr lang="el-GR" dirty="0" smtClean="0"/>
              <a:t>Οι κινήσεις της σπονδυλικής στήλης δεν περιορίζονται και δεν προκαλούν πόνο ενώ σε </a:t>
            </a:r>
            <a:r>
              <a:rPr lang="el-GR" dirty="0" err="1" smtClean="0"/>
              <a:t>σκολιώσεις</a:t>
            </a:r>
            <a:r>
              <a:rPr lang="el-GR" dirty="0" smtClean="0"/>
              <a:t> πάνω από 30 μοίρες μπορεί να διαπιστωθεί περιορισμός των κινήσεων. Η εξέλιξη της πάθησης δεν είναι γνωστή ενώ τα τελευταία χρόνια υποστηρίζεται ότι τόσο η εμφάνιση όσο και η εξέλιξη της πάθησης είναι γενετικά προκαθορισμένες. Γεγονός είναι πάντως πως η σκολίωση εξελίσσεται σε όλη τη διάρκεια της σκελετικής ωρίμανσης δηλ μέχρι τα 16 χρόνια στα κορίτσια όπου όσο νωρίτερα αρχίζει η περίοδος σταματά και η επιδείνωση της σκολίωσης και μέχρι τα 18 στα αγόρια.</a:t>
            </a:r>
          </a:p>
          <a:p>
            <a:endParaRPr lang="el-G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4320580" y="1"/>
            <a:ext cx="5688632" cy="1080135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srcRect/>
          <a:stretch>
            <a:fillRect/>
          </a:stretch>
        </p:blipFill>
        <p:spPr bwMode="auto">
          <a:xfrm>
            <a:off x="1944316" y="1008187"/>
            <a:ext cx="4176464" cy="7344816"/>
          </a:xfrm>
          <a:prstGeom prst="rect">
            <a:avLst/>
          </a:prstGeom>
          <a:noFill/>
          <a:ln w="9525">
            <a:noFill/>
            <a:miter lim="800000"/>
            <a:headEnd/>
            <a:tailEnd/>
          </a:ln>
        </p:spPr>
      </p:pic>
      <p:pic>
        <p:nvPicPr>
          <p:cNvPr id="59395" name="Picture 3"/>
          <p:cNvPicPr>
            <a:picLocks noChangeAspect="1" noChangeArrowheads="1"/>
          </p:cNvPicPr>
          <p:nvPr/>
        </p:nvPicPr>
        <p:blipFill>
          <a:blip r:embed="rId3" cstate="print"/>
          <a:srcRect/>
          <a:stretch>
            <a:fillRect/>
          </a:stretch>
        </p:blipFill>
        <p:spPr bwMode="auto">
          <a:xfrm>
            <a:off x="6264796" y="1008187"/>
            <a:ext cx="4134767" cy="7272808"/>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77500" lnSpcReduction="20000"/>
          </a:bodyPr>
          <a:lstStyle/>
          <a:p>
            <a:r>
              <a:rPr lang="el-GR" dirty="0" smtClean="0"/>
              <a:t>Η παραμόρφωση δεν αυξάνεται με σταθερό ρυθμό σε συνάρτηση με την ηλικία, συνήθως δε αυξάνει περισσότερο κατά την περίοδο της έντονης αύξησης του σκελετού. Για το λόγο αυτό οι σκολιωτικοί ασθενείς πρέπει να παρακολουθούνται στενά κάθε τρεις μήνες και συχνότερα κατά την περίοδο της έντονης αύξησης του σκελετού. </a:t>
            </a:r>
          </a:p>
          <a:p>
            <a:r>
              <a:rPr lang="el-GR" dirty="0" smtClean="0"/>
              <a:t>Η σκολίωση αποτελεί μεγάλο πρόβλημα όχι μόνο εμφάνισης αλλά και για τη ζωή του ασθενούς. Εκτός από την σπονδυλαρθρίτιδα που εμφανίζεται σε μεγάλη ηλικία μπορεί να θέσει και σε κίνδυνο τη ζωή του ασθενούς όταν το κύρτωμα ξεπεράσει τις 80 μοίρες. Όταν η γωνία του κυρτώματος ξεπεράσει τις 50 μοίρες υπάρχουν </a:t>
            </a:r>
            <a:r>
              <a:rPr lang="el-GR" dirty="0" err="1" smtClean="0"/>
              <a:t>καρδιοαναπνευστικά</a:t>
            </a:r>
            <a:r>
              <a:rPr lang="el-GR" dirty="0" smtClean="0"/>
              <a:t> προβλήματα.</a:t>
            </a:r>
          </a:p>
          <a:p>
            <a:endParaRPr lang="el-G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3024436" y="1800275"/>
            <a:ext cx="8352928" cy="705678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3" y="-1857732"/>
            <a:ext cx="14912958" cy="148570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20000"/>
          </a:bodyPr>
          <a:lstStyle/>
          <a:p>
            <a:r>
              <a:rPr lang="el-GR" b="1" dirty="0" smtClean="0"/>
              <a:t>Η γρήγορη διαπίστωση της σκολίωσης είναι σημαντική για την πορεία της θεραπείας </a:t>
            </a:r>
            <a:r>
              <a:rPr lang="el-GR" dirty="0" smtClean="0"/>
              <a:t>.Έχοντας υπόψη ότι η ΣΣ συνεχίζει να αναπτύσσετε μέχρι την ηλικία των 20 χρονών περίπου , η σκολίωση εάν αφεθεί χωρίς αντιμετώπιση τότε θα χειροτερεύσει .Όταν το κύρτωμα έχει σχηματισθεί και οργανωθεί, η διόρθωση είναι πολύ δύσκολη και οι σοβαρές επιπλοκές συχνότερες. Η σκολίωση μπορεί να μην δίνει συμπτώματα . Θα πρέπει όμως οι γονείς να δίνουν προσοχή αν τα παιδιά διαμαρτύρονται για � πόνους της ανάπτυξης � , πόνο στην μέση ή τα πόδια και κούραση</a:t>
            </a:r>
            <a:endParaRPr lang="el-G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Ο ΡΟΛΟΣ ΤΗΣ ΦΥΣΙΟΘΕΡΑΠΕΙΑΣ ΣΤΗ ΣΚΟΛΙΩΣΗ</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smtClean="0"/>
              <a:t>H αντιμετώπιση της σκολίωσης είναι δύσκολη ενώ θεραπεία αυτής δεν υπάρχει. Όσο νωρίτερα αρχίζει η θεραπεία τόσο καλύτερο είναι το αποτέλεσμα. Για το λόγο αυτό είναι απαραίτητη η στενή παρακολούθηση των παιδιών στα σχολεία από γιατρούς με πείρα και ειδικές γνώσεις στην πάθηση.</a:t>
            </a:r>
          </a:p>
          <a:p>
            <a:r>
              <a:rPr lang="el-GR" dirty="0" smtClean="0"/>
              <a:t>Όταν το κύρτωμα είναι μικρότερο από 20 μοίρες συνιστάται στενή παρακολούθηση του παιδιού κάθε τρεις μήνες μέχρι την σκελετική ωρίμανση και η θεραπεία περιορίζεται σε κινησιοθεραπεία. Η κινησιοθεραπεία δεν αναστέλλει τη εξέλιξη της πάθησης αλλά είναι απολύτως απαραίτητη γιατί διατηρείται η κινητικότητα της σπονδυλικής στήλης και η δύναμη, ελαστικότητα και αντοχή των μυών. Έτσι </a:t>
            </a:r>
            <a:r>
              <a:rPr lang="el-GR" dirty="0" err="1" smtClean="0"/>
              <a:t>βοηθάται</a:t>
            </a:r>
            <a:r>
              <a:rPr lang="el-GR" dirty="0" smtClean="0"/>
              <a:t> η ανάπτυξη του μυϊκού συστήματος. </a:t>
            </a:r>
          </a:p>
          <a:p>
            <a:endParaRPr lang="el-G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cstate="print"/>
          <a:srcRect/>
          <a:stretch>
            <a:fillRect/>
          </a:stretch>
        </p:blipFill>
        <p:spPr bwMode="auto">
          <a:xfrm>
            <a:off x="3312469" y="0"/>
            <a:ext cx="7200800" cy="10801349"/>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10000"/>
          </a:bodyPr>
          <a:lstStyle/>
          <a:p>
            <a:r>
              <a:rPr lang="el-GR" dirty="0" smtClean="0"/>
              <a:t>Όταν το κύρτωμα είναι μικρότερο από 20 μοίρες συνιστάται στενή παρακολούθηση του παιδιού κάθε τρεις μήνες μέχρι την σκελετική ωρίμανση και η θεραπεία περιορίζεται σε κινησιοθεραπεία. Η κινησιοθεραπεία δεν αναστέλλει τη εξέλιξη της πάθησης αλλά είναι απολύτως απαραίτητη γιατί διατηρείται η κινητικότητα της σπονδυλικής στήλης και η δύναμη, ελαστικότητα και αντοχή των μυών. Έτσι </a:t>
            </a:r>
            <a:r>
              <a:rPr lang="el-GR" dirty="0" err="1" smtClean="0"/>
              <a:t>βοηθάται</a:t>
            </a:r>
            <a:r>
              <a:rPr lang="el-GR" dirty="0" smtClean="0"/>
              <a:t> η ανάπτυξη του μυϊκού συστήματος. </a:t>
            </a:r>
          </a:p>
          <a:p>
            <a:endParaRPr lang="el-G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srcRect/>
          <a:stretch>
            <a:fillRect/>
          </a:stretch>
        </p:blipFill>
        <p:spPr bwMode="auto">
          <a:xfrm>
            <a:off x="4511675" y="1814513"/>
            <a:ext cx="5378450" cy="7172325"/>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85000" lnSpcReduction="20000"/>
          </a:bodyPr>
          <a:lstStyle/>
          <a:p>
            <a:r>
              <a:rPr lang="el-GR" dirty="0" smtClean="0"/>
              <a:t>Όταν το κύρτωμα είναι μεγαλύτερο από 20 μοίρες και εφόσον δεν έχει ολοκληρωθεί η σκελετική ωρίμανση, εφαρμόζονται ειδικοί νάρθηκες ενώ παράλληλα γίνονται και οι ασκήσεις. Τα σκολιωτικά παιδιά φορούν τους νάρθηκες περίπου 23 ώρες το 24ωρο.Με τη μακροχρόνια σωστή χρήση ένα ποσοστό των </a:t>
            </a:r>
            <a:r>
              <a:rPr lang="el-GR" dirty="0" err="1" smtClean="0"/>
              <a:t>σκολιώσεων</a:t>
            </a:r>
            <a:r>
              <a:rPr lang="el-GR" dirty="0" smtClean="0"/>
              <a:t> διορθώνεται σημαντικά ενώ η θεραπευτική γυμναστική βοηθά στη διατήρηση της διόρθωσης. Μετά το τέλος της σκελετικής ωρίμανσης και την αφαίρεση των ναρθήκων, συνήθως χάνεται ένα μέρος της διόρθωσης αλλά η εφαρμογή τους είναι σημαντική διότι τελικά προλαμβάνουν την επιδείνωση.</a:t>
            </a:r>
            <a:endParaRPr lang="el-G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Όταν το κύρτωμα είναι μεγαλύτερο από 40-50 μοίρες, η αντιμετώπιση είναι χειρουργική.</a:t>
            </a:r>
            <a:endParaRPr lang="el-GR" dirty="0"/>
          </a:p>
        </p:txBody>
      </p:sp>
      <p:pic>
        <p:nvPicPr>
          <p:cNvPr id="63490" name="Picture 2"/>
          <p:cNvPicPr>
            <a:picLocks noGrp="1" noChangeAspect="1" noChangeArrowheads="1"/>
          </p:cNvPicPr>
          <p:nvPr>
            <p:ph idx="1"/>
          </p:nvPr>
        </p:nvPicPr>
        <p:blipFill>
          <a:blip r:embed="rId2" cstate="print"/>
          <a:srcRect/>
          <a:stretch>
            <a:fillRect/>
          </a:stretch>
        </p:blipFill>
        <p:spPr bwMode="auto">
          <a:xfrm>
            <a:off x="2016324" y="3168426"/>
            <a:ext cx="10369152" cy="7632923"/>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smtClean="0"/>
              <a:t>Τελευταία έχει προστεθεί στη θεραπεία και η χρήση του ηλεκτρικού ερεθισμού στους μυς της κυρτής πλευράς του κυρτώματος. Πιστεύεται ότι ο ηλεκτρικός ερεθισμός δεν διορθώνει αλλά παρεμποδίζει την εξέλιξη της πάθησης σε κάποιο βαθμό. Η κινησιοθεραπεία στην ιδιοπαθή σκολίωση περιλαμβάνει ασκήσεις στάσεως, ασκήσεις που αυξάνουν την ελαστικότητα και δύναμη των μυών της σπονδυλικής στήλης, ασκήσεις που διορθώνουν την μυϊκή ανισορροπία και σε μεγάλες </a:t>
            </a:r>
            <a:r>
              <a:rPr lang="el-GR" dirty="0" err="1" smtClean="0"/>
              <a:t>σκολιώσεις</a:t>
            </a:r>
            <a:r>
              <a:rPr lang="el-GR" dirty="0" smtClean="0"/>
              <a:t> γίνονται και αναπνευστικές ασκήσεις διότι υπάρχουν αναπνευστικά προβλήματα. Εκτός από το γενικότερο πρόγραμμα της κινησιοθεραπείας, γίνονται ασκήσεις διορθωτικές σε όλες τις θέσεις (ύπτια, </a:t>
            </a:r>
            <a:r>
              <a:rPr lang="el-GR" dirty="0" err="1" smtClean="0"/>
              <a:t>ρηνή</a:t>
            </a:r>
            <a:r>
              <a:rPr lang="el-GR" dirty="0" smtClean="0"/>
              <a:t>, </a:t>
            </a:r>
            <a:r>
              <a:rPr lang="el-GR" dirty="0" err="1" smtClean="0"/>
              <a:t>τετραποδική</a:t>
            </a:r>
            <a:r>
              <a:rPr lang="el-GR" dirty="0" smtClean="0"/>
              <a:t>, καθιστή, όρθια) ενώ σε κάποιες από αυτές ο ασθενής παρατηρεί τη διόρθωση μπροστά σε καθρέπτη.</a:t>
            </a:r>
            <a:endParaRPr lang="el-G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ΚΟΛΥΜΒΗΣΗ ΚΑΙ ΣΚΟΛΙΩΣΗ</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smtClean="0"/>
              <a:t>Οι ασκήσεις για τη θεραπεία της σκολίωσης στοχεύουν στην αύξηση της κινητικότητας του σημείου του κυρτώματος, το οποίο είναι εξαιρετικά δύσκαμπτο καθώς και τη δυνατότερη διόρθωση της παραμόρφωσης. Για αυτό το λόγο πέρα από τις ειδικές </a:t>
            </a:r>
            <a:r>
              <a:rPr lang="el-GR" dirty="0" err="1" smtClean="0"/>
              <a:t>ορθοσωματικές</a:t>
            </a:r>
            <a:r>
              <a:rPr lang="el-GR" dirty="0" smtClean="0"/>
              <a:t> ασκήσεις, είναι απαραίτητη, η ενδυνάμωση των αδύναμων μυών με στροφικές και συμμετρικές ασκήσεις, για να επιτευχθεί συμμετρία και ισορροπία στα δύο ημιμόρια. Το ύπτιο και το ελεύθερο αποτελούν την πλέον ενδεδειγμένη άσκηση για μυϊκή ενδυνάμωση με απόλυτη συμμετρία και των δύο ημιμορίων του σώματος. Η συνεχόμενη εναλλασσόμενη συμμετρική κίνηση των άνω άκρων στα δύο αυτά στυλ, με τρόπο ώστε το ένα χέρι έλκει ενώ το άλλο απωθεί το νερό, συμβάλλει στη συμμετρική μυϊκή ενδυνάμωση, γεγονός που βοηθάει στην διόρθωση του</a:t>
            </a:r>
            <a:endParaRPr lang="el-G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srcRect/>
          <a:stretch>
            <a:fillRect/>
          </a:stretch>
        </p:blipFill>
        <p:spPr bwMode="auto">
          <a:xfrm>
            <a:off x="3551238" y="1401763"/>
            <a:ext cx="7297737" cy="799623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5000" dirty="0">
                <a:latin typeface="Arial" pitchFamily="34" charset="0"/>
                <a:cs typeface="Arial" pitchFamily="34" charset="0"/>
              </a:rPr>
              <a:t>ΜΕΛΕΤΗ ΤΟΥ ΣΚΕΛΕΤΟΥ</a:t>
            </a:r>
          </a:p>
        </p:txBody>
      </p:sp>
      <p:sp>
        <p:nvSpPr>
          <p:cNvPr id="3" name="2 - Θέση περιεχομένου"/>
          <p:cNvSpPr>
            <a:spLocks noGrp="1"/>
          </p:cNvSpPr>
          <p:nvPr>
            <p:ph idx="1"/>
          </p:nvPr>
        </p:nvSpPr>
        <p:spPr/>
        <p:txBody>
          <a:bodyPr>
            <a:normAutofit/>
          </a:bodyPr>
          <a:lstStyle/>
          <a:p>
            <a:r>
              <a:rPr lang="el-GR" dirty="0" smtClean="0">
                <a:solidFill>
                  <a:srgbClr val="0000FF"/>
                </a:solidFill>
              </a:rPr>
              <a:t>Σκελετό του κορμού</a:t>
            </a:r>
            <a:r>
              <a:rPr lang="el-GR" dirty="0" smtClean="0"/>
              <a:t>:     </a:t>
            </a:r>
            <a:r>
              <a:rPr lang="el-GR" dirty="0" smtClean="0">
                <a:solidFill>
                  <a:srgbClr val="FF0066"/>
                </a:solidFill>
              </a:rPr>
              <a:t>Οστά κρανίου  22</a:t>
            </a:r>
          </a:p>
          <a:p>
            <a:pPr>
              <a:buNone/>
            </a:pPr>
            <a:r>
              <a:rPr lang="el-GR" dirty="0" smtClean="0"/>
              <a:t>                                               </a:t>
            </a:r>
            <a:r>
              <a:rPr lang="el-GR" dirty="0" smtClean="0">
                <a:solidFill>
                  <a:srgbClr val="FF0066"/>
                </a:solidFill>
              </a:rPr>
              <a:t>Υοειδές οστό   1</a:t>
            </a:r>
          </a:p>
          <a:p>
            <a:pPr>
              <a:buNone/>
            </a:pPr>
            <a:r>
              <a:rPr lang="el-GR" dirty="0" smtClean="0">
                <a:solidFill>
                  <a:srgbClr val="FF0066"/>
                </a:solidFill>
              </a:rPr>
              <a:t>                                              Οστά θώρακα  25</a:t>
            </a:r>
          </a:p>
          <a:p>
            <a:pPr>
              <a:buNone/>
            </a:pPr>
            <a:r>
              <a:rPr lang="el-GR" dirty="0" smtClean="0">
                <a:solidFill>
                  <a:srgbClr val="FF0066"/>
                </a:solidFill>
              </a:rPr>
              <a:t>                                   Σπονδυλική στήλη     26 -74  </a:t>
            </a:r>
            <a:r>
              <a:rPr lang="el-GR" dirty="0" smtClean="0">
                <a:solidFill>
                  <a:srgbClr val="0000FF"/>
                </a:solidFill>
              </a:rPr>
              <a:t>Σκελετός άκρων:     </a:t>
            </a:r>
            <a:r>
              <a:rPr lang="el-GR" dirty="0" smtClean="0">
                <a:solidFill>
                  <a:srgbClr val="FF0066"/>
                </a:solidFill>
              </a:rPr>
              <a:t>Οστά άνω άκρων   64               .                                  Οστά κάτω άκρων  62-126      </a:t>
            </a:r>
            <a:r>
              <a:rPr lang="el-GR" dirty="0" smtClean="0">
                <a:solidFill>
                  <a:srgbClr val="0000FF"/>
                </a:solidFill>
              </a:rPr>
              <a:t>Οστά του μέσου αυτιού:                                   </a:t>
            </a:r>
            <a:r>
              <a:rPr lang="el-GR" dirty="0" smtClean="0">
                <a:solidFill>
                  <a:srgbClr val="FF0066"/>
                </a:solidFill>
              </a:rPr>
              <a:t>6</a:t>
            </a:r>
          </a:p>
          <a:p>
            <a:r>
              <a:rPr lang="el-GR" dirty="0"/>
              <a:t> </a:t>
            </a:r>
            <a:r>
              <a:rPr lang="el-GR" dirty="0" smtClean="0"/>
              <a:t>                                                    Σύνολο:        206 </a:t>
            </a:r>
            <a:endParaRPr lang="el-G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a:bodyPr>
          <a:lstStyle/>
          <a:p>
            <a:r>
              <a:rPr lang="el-GR" dirty="0" smtClean="0"/>
              <a:t>σώματος με σκολίωση. Αυτός είναι και ο βασικός λόγος που πολλοί γιατροί συμβουλεύουν πολλά παιδιά με σκολίωση να ασχοληθούν με την κολύμβηση. Μπορούν ακόμη να ασχοληθούν και με την αγωνιστική κολύμβηση αφού το πρόβλημα τους δεν αποτελεί ανασταλτικό παράγοντα για την απόδοση, όπως συμβαίνει με άλλα αθλήματα. Πολλοί κολυμβητές με σκολίωση έχουν διακριθεί τόσο σε εθνικό όσο και σε διεθνές επίπεδο.</a:t>
            </a:r>
            <a:endParaRPr lang="el-G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ΒΑΣΙΚΟΙ ΚΑΝΟΝΕΣ ΤΗΣ ΣΤΑΣΗΣ</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Στο σώμα υπάρχει αλληλουχία , όλα συνδέονται μεταξύ τους. Τα κόκαλα πηγαίνουν εκεί που τα τοποθετούν οι μύες. Τα κόκαλα μένουν εκεί που οι μύες τα συγκρατούν. Όταν κάθεσαι: βάλε την � ουρά σου � πίσω και κάθισε πάνω στους γλουτούς. Όταν στέκεσαι: άσε το κεφάλι σου να τραβήξει το σώμα σου προς τα πάνω. Άσε το κεφάλι σου να συγκρατήσει το σώμα σου όρθιο .Άκουσε το σώμα σου αν σε ειδοποιεί ότι κάτι δεν πάει καλά . Μην ντρέπεσαι για το σώμα σου και τον εαυτό σου. Να είσαι περήφανος για το σώμα και τον εαυτό σου.</a:t>
            </a:r>
          </a:p>
          <a:p>
            <a:endParaRPr lang="el-G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b="1" dirty="0" smtClean="0"/>
              <a:t>ΠΡΟΣΠΑΘΗΣΤΕ ΝΑ ΨΗΛΩΣΕΤΕ ΤΟΝ ΕΑΥΤΟ ΣΑΣ!</a:t>
            </a:r>
            <a:r>
              <a:rPr lang="el-GR" dirty="0" smtClean="0"/>
              <a:t/>
            </a:r>
            <a:br>
              <a:rPr lang="el-GR" dirty="0" smtClean="0"/>
            </a:br>
            <a:r>
              <a:rPr lang="el-GR" dirty="0" smtClean="0"/>
              <a:t>ΔΕΝ ΘΕΡΑΠΕΥΩ ΑΠΛΑ ΤΟ ΠΑΙΔΙ ΣΑΣ </a:t>
            </a:r>
            <a:br>
              <a:rPr lang="el-GR" dirty="0" smtClean="0"/>
            </a:br>
            <a:r>
              <a:rPr lang="el-GR" dirty="0" smtClean="0"/>
              <a:t>ΣΗΜΕΡΑ</a:t>
            </a:r>
            <a:br>
              <a:rPr lang="el-GR" dirty="0" smtClean="0"/>
            </a:br>
            <a:r>
              <a:rPr lang="el-GR" dirty="0" smtClean="0"/>
              <a:t>ΘΕΡΑΠΕΥΩ ΤΟΝ ΕΝΗΛΙΚΑ ΠΟΥ ΘΑ ΓΙΝΕΙ ΤΟ ΠΑΙΔΙ ΣΑΣ ΑΥΡΙΟ</a:t>
            </a:r>
            <a:endParaRPr lang="el-G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Πολλοί από τους πόνους που νιώθουν οι ενήλικες, δεν είναι το αποτέλεσμα τραυματισμών αλλά παρατεταμένης δυσλειτουργίας των μυών, των συνδέσμων και της </a:t>
            </a:r>
            <a:r>
              <a:rPr lang="el-GR" dirty="0" err="1" smtClean="0"/>
              <a:t>περιτονίας</a:t>
            </a:r>
            <a:r>
              <a:rPr lang="el-GR" dirty="0" smtClean="0"/>
              <a:t> από διαταραχές της στάσης που έχει την ρίζα της στην παιδική ή εφηβική ηλικία.</a:t>
            </a:r>
            <a:endParaRPr lang="el-G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cstate="print"/>
          <a:srcRect/>
          <a:stretch>
            <a:fillRect/>
          </a:stretch>
        </p:blipFill>
        <p:spPr bwMode="auto">
          <a:xfrm>
            <a:off x="2448372" y="0"/>
            <a:ext cx="9217024" cy="10801350"/>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ΕΠΑΝΕΚΤΙΜΗΣΗ</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Η τακτική επανεκτίμηση της κατάστασης αυξάνει την αποτελεσματικότητα της θεραπείας . Θα πρέπει να αναφέρεται όλες τις αλλαγές που αισθάνεστε μέσα από την διαδικασία της θεραπείας . Αυτές οι πληροφορίες είναι σημαντικές ώστε πάντοτε να λαμβάνονται οι καλύτερες αποφάσεις για την μελλοντική σας φροντίδα. Η κατανόηση του προβλήματος είναι σημαντικός παράγοντας για την επιτυχία. Εφόσον υπάρχει διαπιστωμένη σκολίωση ή υποψία σκολίωσης η ΣΣ του παιδιού πρέπει να επανεκτιμάτε κάθε 6 μήνες από τον ειδικευμένο ορθοπεδικό με ακτινογραφίες και μέτρηση της γωνίας του κυρτώματος</a:t>
            </a:r>
            <a:endParaRPr lang="el-G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ΜΟΝΟ ΜΕΣΑ ΑΠΟ ΤΗΝ ΣΩΣΤΗ ΕΠΙΚΟΙΝΩΝΙΑ ΜΠΟΡΕΙ ΝΑ ΒΕΛΤΙΩΘΕΙ Η ΥΓΕΙΑ ΣΑΣ </a:t>
            </a:r>
            <a:endParaRPr lang="el-GR" dirty="0"/>
          </a:p>
        </p:txBody>
      </p:sp>
      <p:sp>
        <p:nvSpPr>
          <p:cNvPr id="3" name="2 - Θέση περιεχομένου"/>
          <p:cNvSpPr>
            <a:spLocks noGrp="1"/>
          </p:cNvSpPr>
          <p:nvPr>
            <p:ph idx="1"/>
          </p:nvPr>
        </p:nvSpPr>
        <p:spPr/>
        <p:txBody>
          <a:bodyPr/>
          <a:lstStyle/>
          <a:p>
            <a:endParaRPr lang="el-G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KΑΘΗΓΗΤΕΣ ΦΥΣΙΚΗΣ ΑΓΩΓΗΣ ΚΑΙ ΣΚΟΛΙΩΣΗ</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Επειδή η σκολίωση είναι συνηθισμένο πρόβλημα και επηρεάζει ένα 10% από το σχολικό πληθυσμό από το οποίο ένα 2,5% απαιτεί κάποια ιατρική παρακολούθηση, πρέπει στο σχολείο να αρχίσει διαδικασία προληπτικής εξέτασης. Στην Αμερική στις περισσότερες πολιτείες οι μαθητές παρακολουθούνται περιοδικά από τους καθηγητές φυσικής αγωγής, με βάση ένα ερωτηματολόγιο που έχει εκδώσει η ομοσπονδία Σκολίωσης. Με βάση αυτό το ερωτηματολόγιο με απλή παρατήρηση και το </a:t>
            </a:r>
            <a:r>
              <a:rPr lang="el-GR" dirty="0" err="1" smtClean="0"/>
              <a:t>Adam's</a:t>
            </a:r>
            <a:r>
              <a:rPr lang="el-GR" dirty="0" smtClean="0"/>
              <a:t> </a:t>
            </a:r>
            <a:r>
              <a:rPr lang="el-GR" dirty="0" err="1" smtClean="0"/>
              <a:t>test</a:t>
            </a:r>
            <a:r>
              <a:rPr lang="el-GR" dirty="0" smtClean="0"/>
              <a:t> o καθηγητής φυσικής αγωγής είναι σε θέση να κάνει μια πρώτη εκτίμηση αν κάποιος μαθητής παρουσιάζει κάποιο πρόβλημα σκολίωσης.</a:t>
            </a:r>
            <a:endParaRPr lang="el-G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20091" y="432556"/>
            <a:ext cx="12961621" cy="719647"/>
          </a:xfrm>
        </p:spPr>
        <p:txBody>
          <a:bodyPr>
            <a:normAutofit fontScale="90000"/>
          </a:bodyPr>
          <a:lstStyle/>
          <a:p>
            <a:r>
              <a:rPr lang="el-GR" b="1" u="sng" dirty="0" smtClean="0"/>
              <a:t>Ερωτήσεις Ερωτηματολογίου:</a:t>
            </a:r>
            <a:endParaRPr lang="el-GR" dirty="0"/>
          </a:p>
        </p:txBody>
      </p:sp>
      <p:sp>
        <p:nvSpPr>
          <p:cNvPr id="3" name="2 - Θέση περιεχομένου"/>
          <p:cNvSpPr>
            <a:spLocks noGrp="1"/>
          </p:cNvSpPr>
          <p:nvPr>
            <p:ph idx="1"/>
          </p:nvPr>
        </p:nvSpPr>
        <p:spPr>
          <a:xfrm>
            <a:off x="792188" y="1296219"/>
            <a:ext cx="12961621" cy="9505131"/>
          </a:xfrm>
        </p:spPr>
        <p:txBody>
          <a:bodyPr>
            <a:normAutofit fontScale="92500" lnSpcReduction="10000"/>
          </a:bodyPr>
          <a:lstStyle/>
          <a:p>
            <a:r>
              <a:rPr lang="el-GR" b="1" dirty="0" smtClean="0"/>
              <a:t>NAI OXI</a:t>
            </a:r>
            <a:r>
              <a:rPr lang="el-GR" dirty="0" smtClean="0"/>
              <a:t> </a:t>
            </a:r>
          </a:p>
          <a:p>
            <a:r>
              <a:rPr lang="el-GR" dirty="0" smtClean="0"/>
              <a:t>  1. r </a:t>
            </a:r>
            <a:r>
              <a:rPr lang="el-GR" dirty="0" err="1" smtClean="0"/>
              <a:t>r</a:t>
            </a:r>
            <a:r>
              <a:rPr lang="el-GR" dirty="0" smtClean="0"/>
              <a:t> </a:t>
            </a:r>
          </a:p>
          <a:p>
            <a:r>
              <a:rPr lang="el-GR" dirty="0" smtClean="0"/>
              <a:t>Είναι ο ένας ώμος ψηλότερος από τον άλλο; </a:t>
            </a:r>
          </a:p>
          <a:p>
            <a:r>
              <a:rPr lang="el-GR" dirty="0" smtClean="0"/>
              <a:t>2. r </a:t>
            </a:r>
            <a:r>
              <a:rPr lang="el-GR" dirty="0" err="1" smtClean="0"/>
              <a:t>r</a:t>
            </a:r>
            <a:r>
              <a:rPr lang="el-GR" dirty="0" smtClean="0"/>
              <a:t> </a:t>
            </a:r>
          </a:p>
          <a:p>
            <a:r>
              <a:rPr lang="el-GR" dirty="0" smtClean="0"/>
              <a:t>Προεξέχει η μία ωμοπλάτη περισσότερο από την άλλη; </a:t>
            </a:r>
          </a:p>
          <a:p>
            <a:r>
              <a:rPr lang="el-GR" dirty="0" smtClean="0"/>
              <a:t>3. r </a:t>
            </a:r>
            <a:r>
              <a:rPr lang="el-GR" dirty="0" err="1" smtClean="0"/>
              <a:t>r</a:t>
            </a:r>
            <a:r>
              <a:rPr lang="el-GR" dirty="0" smtClean="0"/>
              <a:t> </a:t>
            </a:r>
          </a:p>
          <a:p>
            <a:r>
              <a:rPr lang="el-GR" dirty="0" smtClean="0"/>
              <a:t>Προεξέχει το ένα ισχίο Περισσότερο από το άλλο; </a:t>
            </a:r>
          </a:p>
          <a:p>
            <a:r>
              <a:rPr lang="el-GR" dirty="0" smtClean="0"/>
              <a:t>4. r </a:t>
            </a:r>
            <a:r>
              <a:rPr lang="el-GR" dirty="0" err="1" smtClean="0"/>
              <a:t>r</a:t>
            </a:r>
            <a:r>
              <a:rPr lang="el-GR" dirty="0" smtClean="0"/>
              <a:t> </a:t>
            </a:r>
          </a:p>
          <a:p>
            <a:r>
              <a:rPr lang="el-GR" dirty="0" smtClean="0"/>
              <a:t>Υπάρχει μεγαλύτερη </a:t>
            </a:r>
            <a:r>
              <a:rPr lang="el-GR" dirty="0" err="1" smtClean="0"/>
              <a:t>απόςταση</a:t>
            </a:r>
            <a:r>
              <a:rPr lang="el-GR" dirty="0" smtClean="0"/>
              <a:t> μεταξύ του χεριού και του σώματος στην μία πλευρά του μαθητή </a:t>
            </a:r>
            <a:r>
              <a:rPr lang="el-GR" dirty="0" err="1" smtClean="0"/>
              <a:t>απ�</a:t>
            </a:r>
            <a:r>
              <a:rPr lang="el-GR" dirty="0" smtClean="0"/>
              <a:t> ότι στην άλλη, όταν τα χέρια κρέμονται χαλαρά στις πλευρές; </a:t>
            </a:r>
          </a:p>
          <a:p>
            <a:pPr lvl="5">
              <a:buNone/>
            </a:pPr>
            <a:endParaRPr lang="el-GR" sz="3100" dirty="0" smtClean="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70000" lnSpcReduction="20000"/>
          </a:bodyPr>
          <a:lstStyle/>
          <a:p>
            <a:r>
              <a:rPr lang="el-GR" dirty="0" smtClean="0"/>
              <a:t>5. r </a:t>
            </a:r>
            <a:r>
              <a:rPr lang="el-GR" dirty="0" err="1" smtClean="0"/>
              <a:t>r</a:t>
            </a:r>
            <a:r>
              <a:rPr lang="el-GR" dirty="0" smtClean="0"/>
              <a:t> </a:t>
            </a:r>
          </a:p>
          <a:p>
            <a:r>
              <a:rPr lang="el-GR" dirty="0" smtClean="0"/>
              <a:t>Έχει ο μαθητής αυξημένη οσφυϊκή λόρδωση; </a:t>
            </a:r>
          </a:p>
          <a:p>
            <a:r>
              <a:rPr lang="el-GR" dirty="0" smtClean="0"/>
              <a:t>6. r </a:t>
            </a:r>
            <a:r>
              <a:rPr lang="el-GR" dirty="0" err="1" smtClean="0"/>
              <a:t>r</a:t>
            </a:r>
            <a:r>
              <a:rPr lang="el-GR" dirty="0" smtClean="0"/>
              <a:t> </a:t>
            </a:r>
          </a:p>
          <a:p>
            <a:r>
              <a:rPr lang="el-GR" dirty="0" smtClean="0"/>
              <a:t>Έχει ο μαθητής χαλαρή στάση, ή κύφωση; </a:t>
            </a:r>
          </a:p>
          <a:p>
            <a:r>
              <a:rPr lang="el-GR" dirty="0" smtClean="0"/>
              <a:t>7. r </a:t>
            </a:r>
            <a:r>
              <a:rPr lang="el-GR" dirty="0" err="1" smtClean="0"/>
              <a:t>r</a:t>
            </a:r>
            <a:r>
              <a:rPr lang="el-GR" dirty="0" smtClean="0"/>
              <a:t> </a:t>
            </a:r>
          </a:p>
          <a:p>
            <a:r>
              <a:rPr lang="el-GR" dirty="0" smtClean="0"/>
              <a:t>Υπάρχει μια μεγαλύτερη </a:t>
            </a:r>
            <a:r>
              <a:rPr lang="el-GR" dirty="0" err="1" smtClean="0"/>
              <a:t>΄΄πτυχή΄΄</a:t>
            </a:r>
            <a:r>
              <a:rPr lang="el-GR" dirty="0" smtClean="0"/>
              <a:t> στη μία πλευρά της μέσης </a:t>
            </a:r>
            <a:r>
              <a:rPr lang="el-GR" dirty="0" err="1" smtClean="0"/>
              <a:t>απ�</a:t>
            </a:r>
            <a:r>
              <a:rPr lang="el-GR" dirty="0" smtClean="0"/>
              <a:t> ότι στην άλλη πλευρά; </a:t>
            </a:r>
          </a:p>
          <a:p>
            <a:r>
              <a:rPr lang="el-GR" dirty="0" smtClean="0"/>
              <a:t>8. r </a:t>
            </a:r>
            <a:r>
              <a:rPr lang="el-GR" dirty="0" err="1" smtClean="0"/>
              <a:t>r</a:t>
            </a:r>
            <a:r>
              <a:rPr lang="el-GR" dirty="0" smtClean="0"/>
              <a:t> </a:t>
            </a:r>
          </a:p>
          <a:p>
            <a:r>
              <a:rPr lang="el-GR" dirty="0" smtClean="0"/>
              <a:t>Φαίνεται ότι ο μαθητής κλείνει προς την μία πλευρά; </a:t>
            </a:r>
          </a:p>
          <a:p>
            <a:r>
              <a:rPr lang="el-GR" dirty="0" smtClean="0"/>
              <a:t>9. r </a:t>
            </a:r>
            <a:r>
              <a:rPr lang="el-GR" dirty="0" err="1" smtClean="0"/>
              <a:t>r</a:t>
            </a:r>
            <a:r>
              <a:rPr lang="el-GR" dirty="0" smtClean="0"/>
              <a:t> </a:t>
            </a:r>
          </a:p>
          <a:p>
            <a:r>
              <a:rPr lang="el-GR" dirty="0" smtClean="0"/>
              <a:t>Υπάρχει </a:t>
            </a:r>
            <a:r>
              <a:rPr lang="el-GR" dirty="0" err="1" smtClean="0"/>
              <a:t>ήβος</a:t>
            </a:r>
            <a:r>
              <a:rPr lang="el-GR" dirty="0" smtClean="0"/>
              <a:t> στην περιοχή των πλευρών; </a:t>
            </a:r>
          </a:p>
          <a:p>
            <a:r>
              <a:rPr lang="el-GR" dirty="0" smtClean="0"/>
              <a:t>10. r </a:t>
            </a:r>
            <a:r>
              <a:rPr lang="el-GR" dirty="0" err="1" smtClean="0"/>
              <a:t>r</a:t>
            </a:r>
            <a:r>
              <a:rPr lang="el-GR" dirty="0" smtClean="0"/>
              <a:t> </a:t>
            </a:r>
          </a:p>
          <a:p>
            <a:r>
              <a:rPr lang="el-GR" dirty="0" smtClean="0"/>
              <a:t>Υπάρχει </a:t>
            </a:r>
            <a:r>
              <a:rPr lang="el-GR" dirty="0" err="1" smtClean="0"/>
              <a:t>ήβος</a:t>
            </a:r>
            <a:r>
              <a:rPr lang="el-GR" dirty="0" smtClean="0"/>
              <a:t> στην οσφυϊκή περιοχή (κοντά στην μέση); </a:t>
            </a:r>
          </a:p>
          <a:p>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20091" y="432556"/>
            <a:ext cx="12961621" cy="1583743"/>
          </a:xfrm>
        </p:spPr>
        <p:txBody>
          <a:bodyPr>
            <a:normAutofit/>
          </a:bodyPr>
          <a:lstStyle/>
          <a:p>
            <a:r>
              <a:rPr lang="el-GR" sz="4400" dirty="0" smtClean="0">
                <a:latin typeface="Arial" pitchFamily="34" charset="0"/>
                <a:cs typeface="Arial" pitchFamily="34" charset="0"/>
              </a:rPr>
              <a:t>Α) Ο σκελετός του κορμού</a:t>
            </a:r>
            <a:br>
              <a:rPr lang="el-GR" sz="4400" dirty="0" smtClean="0">
                <a:latin typeface="Arial" pitchFamily="34" charset="0"/>
                <a:cs typeface="Arial" pitchFamily="34" charset="0"/>
              </a:rPr>
            </a:br>
            <a:r>
              <a:rPr lang="el-GR" sz="4400" dirty="0" smtClean="0">
                <a:latin typeface="Arial" pitchFamily="34" charset="0"/>
                <a:cs typeface="Arial" pitchFamily="34" charset="0"/>
              </a:rPr>
              <a:t>α) </a:t>
            </a:r>
            <a:r>
              <a:rPr lang="el-GR" sz="4400" dirty="0" smtClean="0">
                <a:solidFill>
                  <a:srgbClr val="FF0066"/>
                </a:solidFill>
                <a:latin typeface="Arial" pitchFamily="34" charset="0"/>
                <a:cs typeface="Arial" pitchFamily="34" charset="0"/>
              </a:rPr>
              <a:t>ο σκελετός του κρανίου</a:t>
            </a:r>
            <a:endParaRPr lang="el-GR" sz="4400" dirty="0">
              <a:solidFill>
                <a:srgbClr val="FF0066"/>
              </a:solidFill>
              <a:latin typeface="Arial" pitchFamily="34" charset="0"/>
              <a:cs typeface="Arial" pitchFamily="34" charset="0"/>
            </a:endParaRPr>
          </a:p>
        </p:txBody>
      </p:sp>
      <p:sp>
        <p:nvSpPr>
          <p:cNvPr id="7" name="6 - Θέση περιεχομένου"/>
          <p:cNvSpPr>
            <a:spLocks noGrp="1"/>
          </p:cNvSpPr>
          <p:nvPr>
            <p:ph idx="1"/>
          </p:nvPr>
        </p:nvSpPr>
        <p:spPr>
          <a:xfrm>
            <a:off x="360141" y="2376339"/>
            <a:ext cx="13753528" cy="7272373"/>
          </a:xfrm>
        </p:spPr>
        <p:txBody>
          <a:bodyPr/>
          <a:lstStyle/>
          <a:p>
            <a:r>
              <a:rPr lang="el-GR" dirty="0" smtClean="0">
                <a:solidFill>
                  <a:srgbClr val="0000FF"/>
                </a:solidFill>
              </a:rPr>
              <a:t>Ο σκελετός του κρανίου αποτελείται από 2 μέρη:</a:t>
            </a:r>
          </a:p>
          <a:p>
            <a:pPr>
              <a:buNone/>
            </a:pPr>
            <a:endParaRPr lang="el-GR" dirty="0" smtClean="0"/>
          </a:p>
          <a:p>
            <a:r>
              <a:rPr lang="el-GR" dirty="0" smtClean="0">
                <a:latin typeface="Arial" pitchFamily="34" charset="0"/>
                <a:cs typeface="Arial" pitchFamily="34" charset="0"/>
              </a:rPr>
              <a:t>     </a:t>
            </a:r>
            <a:r>
              <a:rPr lang="el-GR" dirty="0" smtClean="0">
                <a:solidFill>
                  <a:srgbClr val="FF0066"/>
                </a:solidFill>
                <a:latin typeface="Arial" pitchFamily="34" charset="0"/>
                <a:cs typeface="Arial" pitchFamily="34" charset="0"/>
              </a:rPr>
              <a:t>Το εγκεφαλικό κρανίο ή κύριο κρανίο  </a:t>
            </a:r>
            <a:r>
              <a:rPr lang="el-GR" sz="4000" dirty="0" smtClean="0">
                <a:solidFill>
                  <a:srgbClr val="0000FF"/>
                </a:solidFill>
                <a:latin typeface="Arial" pitchFamily="34" charset="0"/>
                <a:cs typeface="Arial" pitchFamily="34" charset="0"/>
              </a:rPr>
              <a:t>(σχηματίζει κοιλότητα μέσα στην οποία περιέχει και προστατεύει τον εγκέφαλο).</a:t>
            </a:r>
          </a:p>
          <a:p>
            <a:pPr>
              <a:buNone/>
            </a:pPr>
            <a:endParaRPr lang="el-GR" sz="4000" dirty="0" smtClean="0">
              <a:solidFill>
                <a:srgbClr val="FF0066"/>
              </a:solidFill>
              <a:latin typeface="Arial" pitchFamily="34" charset="0"/>
              <a:cs typeface="Arial" pitchFamily="34" charset="0"/>
            </a:endParaRPr>
          </a:p>
          <a:p>
            <a:r>
              <a:rPr lang="el-GR" dirty="0" smtClean="0">
                <a:solidFill>
                  <a:srgbClr val="FF0066"/>
                </a:solidFill>
              </a:rPr>
              <a:t>     </a:t>
            </a:r>
            <a:r>
              <a:rPr lang="el-GR" dirty="0">
                <a:solidFill>
                  <a:srgbClr val="FF0066"/>
                </a:solidFill>
                <a:latin typeface="Arial" pitchFamily="34" charset="0"/>
                <a:cs typeface="Arial" pitchFamily="34" charset="0"/>
              </a:rPr>
              <a:t>Τ</a:t>
            </a:r>
            <a:r>
              <a:rPr lang="el-GR" dirty="0" smtClean="0">
                <a:solidFill>
                  <a:srgbClr val="FF0066"/>
                </a:solidFill>
                <a:latin typeface="Arial" pitchFamily="34" charset="0"/>
                <a:cs typeface="Arial" pitchFamily="34" charset="0"/>
              </a:rPr>
              <a:t>ο σπλαχνικό  ή  προσωπικό κρανίο.                      </a:t>
            </a:r>
            <a:r>
              <a:rPr lang="el-GR" sz="4000" dirty="0" smtClean="0">
                <a:solidFill>
                  <a:srgbClr val="0000FF"/>
                </a:solidFill>
                <a:latin typeface="Arial" pitchFamily="34" charset="0"/>
                <a:cs typeface="Arial" pitchFamily="34" charset="0"/>
              </a:rPr>
              <a:t>( Είναι η αρχή του πεπτικού και του αναπνευστικού συστήματος).</a:t>
            </a:r>
            <a:endParaRPr lang="el-GR" sz="4000" dirty="0" smtClean="0">
              <a:solidFill>
                <a:srgbClr val="FF0066"/>
              </a:solidFill>
              <a:latin typeface="Arial" pitchFamily="34" charset="0"/>
              <a:cs typeface="Arial" pitchFamily="34" charset="0"/>
            </a:endParaRPr>
          </a:p>
          <a:p>
            <a:endParaRPr lang="el-GR"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u="sng" dirty="0" smtClean="0"/>
              <a:t>Εφαρμογή του τεστ κάμψης.</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Ο καθηγητής φυσικής αγωγής πρέπει να εξηγήσει στον μαθητή ότι, όταν δώσει την εντολή να γίνει η κάμψη του κορμιού μπροστά, τα χέρια πρέπει να αιωρούνται χαλαρά, ενώ η γωνία κάμψης δεν πρέπει να ξεπερνά τις 90 μοίρες. Ο καθηγητής φυσικής αγωγής κάθεται μπροστά ή πίσω από τον μαθητή και όταν γίνει η κάμψη του κορμού, παρατηρεί την θωρακική και οσφυϊκή περιοχή και σημειώνει αν υπάρχει ασυμμετρία, ή προεξοχή στις πλευρές ή την ωμοπλάτη, στην πλευρά της παραμόρφωσης. Όταν ο μαθητής έχει σκολίωση, στις προαναφερόμενες περιοχές παρατηρείται ένας χαρακτηριστικός </a:t>
            </a:r>
            <a:r>
              <a:rPr lang="el-GR" dirty="0" err="1" smtClean="0"/>
              <a:t>ήβος</a:t>
            </a:r>
            <a:r>
              <a:rPr lang="el-GR" dirty="0" smtClean="0"/>
              <a:t>.</a:t>
            </a:r>
            <a:endParaRPr lang="el-G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296244" y="1440235"/>
            <a:ext cx="11737304" cy="8280919"/>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r>
              <a:rPr lang="el-GR" dirty="0" smtClean="0"/>
              <a:t>Μετά το τέλος της εφαρμογής του τεστ κάμψης, αν ο καθηγητής φυσικής αγωγής διαπιστώσει ότι υπάρχει σκολίωση ή υπάρχει κάποια υποψία παραμόρφωσης, που πρέπει να διαπιστωθεί ακτινογραφικά, επικοινωνεί με τους γονείς του μαθητή και τους συμβουλεύει να ζητήσουν την γνώμη ενός Ορθοπεδικού.</a:t>
            </a:r>
            <a:endParaRPr lang="el-G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u="sng" dirty="0" smtClean="0"/>
              <a:t>Καθηγητής φυσικής αγωγής και σκολιωτικό παιδί στο σχολείο.</a:t>
            </a:r>
            <a:endParaRPr lang="el-GR" dirty="0"/>
          </a:p>
        </p:txBody>
      </p:sp>
      <p:sp>
        <p:nvSpPr>
          <p:cNvPr id="3" name="2 - Θέση περιεχομένου"/>
          <p:cNvSpPr>
            <a:spLocks noGrp="1"/>
          </p:cNvSpPr>
          <p:nvPr>
            <p:ph idx="1"/>
          </p:nvPr>
        </p:nvSpPr>
        <p:spPr/>
        <p:txBody>
          <a:bodyPr>
            <a:normAutofit fontScale="62500" lnSpcReduction="20000"/>
          </a:bodyPr>
          <a:lstStyle/>
          <a:p>
            <a:r>
              <a:rPr lang="el-GR" dirty="0" smtClean="0"/>
              <a:t>Πολλοί γονείς, ενώ έχουν διαπιστώσει ότι το παιδί τους παρουσιάζει μια σκελετική παραμόρφωση, δε ζητούν την γνώμη ενός ειδικού. Αυτό το κάνουν, συνήθως, γιατί αφ' ενός μεν πιστεύουν ότι η παραμόρφωση θα διορθωθεί, αφ' ετέρου, δεν θέλουν να γνωρίσουν το περιβάλλον στο οποίο ζουν, ότι το παιδί τους έχει κάποιο πρόβλημα. Ο καθηγητής φυσικής αγωγής θα συναντήσει παρόμοια προβλήματα στο σχολείο κυρίως, όταν έρθει σε επικοινωνία με τους γονείς, για να τους συμβουλέψει να ζητήσουν την γνώμη ενός ορθοπεδικού, όταν διαπιστώσει κάποια παραμόρφωση στη Σ.Σ. Στη συνέχεια και αφού γίνει η επίσκεψη στους ειδικούς και προγραμματιστεί η θεραπευτική αγωγή του μαθητή οι γονείς, είτε γιατί είναι ανημέρωτοι, είτε γιατί θέλουν να κρύψουν την αλήθεια, λένε στον μαθητή ότι η βλάβη θα διορθωθεί γρήγορα. Σε πολλούς μαθητές, που είναι υποχρεωμένοι να φορούν τον κηδεμόνα </a:t>
            </a:r>
            <a:r>
              <a:rPr lang="el-GR" dirty="0" err="1" smtClean="0"/>
              <a:t>Milwakee</a:t>
            </a:r>
            <a:r>
              <a:rPr lang="el-GR" dirty="0" smtClean="0"/>
              <a:t>, οι γονείς τους, τους λένε ότι σε ένα εξάμηνο θα τον πετάξουν. Στο σημείο αυτό πιστεύουμε ότι πρέπει να επέμβει ο καθηγητής φυσικής αγωγής που είναι κοντά στο παιδί καθημερινά στο σχολείο, αλλά και στο μάθημα της Φυσικής αγωγής. Ο καθηγητής φυσικής αγωγής πρέπει να βοηθήσει ψυχολογικά τον μαθητή και αυτό συνιστάται στις εξής ενέργειες:</a:t>
            </a:r>
          </a:p>
          <a:p>
            <a:endParaRPr lang="el-G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70000" lnSpcReduction="20000"/>
          </a:bodyPr>
          <a:lstStyle/>
          <a:p>
            <a:r>
              <a:rPr lang="el-GR" dirty="0" smtClean="0"/>
              <a:t>1) Ενημερώνει τον μαθητή σχετικά με την σκολίωση με λεπτομέρειες για την εξέλιξή της, την ηλικία που πρέπει να βγάλει τον κηδεμόνα, και την σημασία να πειθαρχεί στις εντολές του φυσιοθεραπευτή στην εκτέλεση των ασκήσεων. Ο μαθητής πρέπει να παρακολουθεί τις εξελίξεις της παραμόρφωσης και να μην περιμένει να γίνει καλά σε έναν μήνα, όπως τονίζουν οι γονείς. Βέβαια η ενημέρωση που θα κάνει ο καθηγητής φυσικής αγωγής στον μαθητή πρέπει να είναι συνεχής γύρω από το πρόβλημά του, ώστε αυτός να κατανοήσει τη θέση του και να αντιληφθεί τους τρόπους με τους οποίους θα το αντιμετωπίσει με επιτυχία. Μόνο έτσι θα βοηθήσει ουσιαστικά τον μαθητή στον τομέα αυτό, γιατί αυτός είναι πιθανόν να ζει μέσα σε σύγχυση και να μην γνωρίζει τίποτα για την κατάστασή του, ή να περιμένει να γίνει καλά γρήγορα.</a:t>
            </a:r>
          </a:p>
          <a:p>
            <a:endParaRPr lang="el-GR"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10000"/>
          </a:bodyPr>
          <a:lstStyle/>
          <a:p>
            <a:r>
              <a:rPr lang="el-GR" dirty="0" smtClean="0"/>
              <a:t>2)Ένα άλλο στοιχείο που πρέπει να έχει υπόψη του ο καθηγητής φυσικής αγωγής, είναι ότι δεν πρέπει να αφήνει τον μαθητή με την σκολίωση έξω από το μάθημα της Φυσικής αγωγής. Οι μαθητές που φορούν νάρθηκα, συνήθως με εντολή των γονέων, που πιθανόν να έχουν παρερμηνεύσει την απόφαση των γιατρών, ζητούν απαλλαγή από το μάθημα της Φυσικής αγωγής, με συνέπεια, όταν το τμήμα ασκείται, αυτοί να μην συμμετέχουν.</a:t>
            </a:r>
            <a:endParaRPr lang="el-GR"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77500" lnSpcReduction="20000"/>
          </a:bodyPr>
          <a:lstStyle/>
          <a:p>
            <a:r>
              <a:rPr lang="el-GR" dirty="0" smtClean="0"/>
              <a:t>Εδώ ο καθηγητής φυσικής αγωγής τονίζει στον μαθητή την σημασία της συμμετοχής στην ώρα της </a:t>
            </a:r>
          </a:p>
          <a:p>
            <a:r>
              <a:rPr lang="el-GR" dirty="0" smtClean="0"/>
              <a:t>Φυσικής αγωγής και στις ασκήσεις αερόβιας ικανότητας. Συνιστά όμως στον μαθητή να μην συμμετέχει σε ομαδικά σπορ, που θα δημιουργούσαν σ' αυτόν και στα άλλα παιδιά κάποιο κίνδυνο εξαιτίας της ύπαρξης του νάρθηκα.</a:t>
            </a:r>
          </a:p>
          <a:p>
            <a:r>
              <a:rPr lang="el-GR" dirty="0" smtClean="0"/>
              <a:t>Έτσι λοιπόν ο καθηγητής φυσικής αγωγής με τους τρόπους αυτούς μπορεί να βοηθήσει ένα σκολιωτικό παιδί να απαλλαγεί από το άγχος που δημιουργείται από την ύπαρξη της παραμόρφωσης, γιατί έτσι εξωτερικεύεται το απόθεμα δύναμης που συγκεντρώνεται μέσα του, με την συμμετοχή του όπως τα άλλα παιδιά της ηλικίας του στις κινητικές δραστηριότητες.</a:t>
            </a:r>
          </a:p>
          <a:p>
            <a:endParaRPr lang="el-GR"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ΓΕΝΙΚΟ ΠΡΟΓΡΑΜΜΑ ΑΣΚΗΣΕΩΝ - ΟΔΗΓΙΕΣ</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Κάθε άσκηση εκτελείται αργά. </a:t>
            </a:r>
          </a:p>
          <a:p>
            <a:r>
              <a:rPr lang="el-GR" dirty="0" smtClean="0"/>
              <a:t>Μεταξύ των επαναλήψεων πρέπει να υπάρχει ένα μικρό χρονικό διάστημα ανάπαυσης. </a:t>
            </a:r>
          </a:p>
          <a:p>
            <a:r>
              <a:rPr lang="el-GR" dirty="0" smtClean="0"/>
              <a:t>Κάθε άσκηση επαναλαμβάνεται τουλάχιστον 10 (δέκα ) φορές και όχι παραπάνω από 20 ( είκοσι ). </a:t>
            </a:r>
          </a:p>
          <a:p>
            <a:r>
              <a:rPr lang="el-GR" dirty="0" smtClean="0"/>
              <a:t>Το σύνολο των ασκήσεων μπορεί να επαναλαμβάνεται δύο έως πέντε φορές ημερησίως , ανάλογα με τις οδηγίες. </a:t>
            </a:r>
          </a:p>
          <a:p>
            <a:r>
              <a:rPr lang="el-GR" dirty="0" smtClean="0"/>
              <a:t>Οι ασκήσεις διαιρούνται σε ασύμμετρες ( εκτελούνται από την πλευρά του κυρτού ) και συμμετρικές ( εκτελούνται και από τις δύο πλευρές ).</a:t>
            </a:r>
            <a:endParaRPr lang="el-GR"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ΜΑΘΗΤΕΣ ΠΟΥ ΣΥΜΜΕΤΕΙΧΑΝ ΣΤΟ ΠΡΟΓΡΑΜΜΑ</a:t>
            </a:r>
            <a:endParaRPr lang="el-GR" dirty="0"/>
          </a:p>
        </p:txBody>
      </p:sp>
      <p:sp>
        <p:nvSpPr>
          <p:cNvPr id="3" name="2 - Θέση περιεχομένου"/>
          <p:cNvSpPr>
            <a:spLocks noGrp="1"/>
          </p:cNvSpPr>
          <p:nvPr>
            <p:ph idx="1"/>
          </p:nvPr>
        </p:nvSpPr>
        <p:spPr/>
        <p:txBody>
          <a:bodyPr/>
          <a:lstStyle/>
          <a:p>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0" name="Picture 2"/>
          <p:cNvPicPr>
            <a:picLocks noGrp="1" noChangeAspect="1" noChangeArrowheads="1"/>
          </p:cNvPicPr>
          <p:nvPr>
            <p:ph idx="1"/>
          </p:nvPr>
        </p:nvPicPr>
        <p:blipFill>
          <a:blip r:embed="rId3" cstate="print"/>
          <a:srcRect/>
          <a:stretch>
            <a:fillRect/>
          </a:stretch>
        </p:blipFill>
        <p:spPr bwMode="auto">
          <a:xfrm>
            <a:off x="936204" y="-503981"/>
            <a:ext cx="12889432" cy="11737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Έ</a:t>
            </a:r>
            <a:r>
              <a:rPr lang="el-GR" dirty="0" smtClean="0"/>
              <a:t>σω άποψη της βάσης του κρανίου </a:t>
            </a:r>
            <a:endParaRPr lang="el-GR"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3312468" y="2160315"/>
            <a:ext cx="7488832" cy="81369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660</TotalTime>
  <Words>3679</Words>
  <Application>Microsoft Office PowerPoint</Application>
  <PresentationFormat>Προσαρμογή</PresentationFormat>
  <Paragraphs>177</Paragraphs>
  <Slides>78</Slides>
  <Notes>4</Notes>
  <HiddenSlides>0</HiddenSlides>
  <MMClips>0</MMClips>
  <ScaleCrop>false</ScaleCrop>
  <HeadingPairs>
    <vt:vector size="4" baseType="variant">
      <vt:variant>
        <vt:lpstr>Θέμα</vt:lpstr>
      </vt:variant>
      <vt:variant>
        <vt:i4>1</vt:i4>
      </vt:variant>
      <vt:variant>
        <vt:lpstr>Τίτλοι διαφανειών</vt:lpstr>
      </vt:variant>
      <vt:variant>
        <vt:i4>78</vt:i4>
      </vt:variant>
    </vt:vector>
  </HeadingPairs>
  <TitlesOfParts>
    <vt:vector size="79" baseType="lpstr">
      <vt:lpstr>Θέμα του Office</vt:lpstr>
      <vt:lpstr>Διαφάνεια 1</vt:lpstr>
      <vt:lpstr>Διαφάνεια 2</vt:lpstr>
      <vt:lpstr>ΣΚΕΛΕΤΙΚΟ ΣΥΣΤΗΜΑ </vt:lpstr>
      <vt:lpstr>ΣΚΕΛΕΤΟΣ</vt:lpstr>
      <vt:lpstr>Διαφάνεια 5</vt:lpstr>
      <vt:lpstr>ΜΕΛΕΤΗ ΤΟΥ ΣΚΕΛΕΤΟΥ</vt:lpstr>
      <vt:lpstr>Α) Ο σκελετός του κορμού α) ο σκελετός του κρανίου</vt:lpstr>
      <vt:lpstr>Διαφάνεια 8</vt:lpstr>
      <vt:lpstr>Έσω άποψη της βάσης του κρανίου </vt:lpstr>
      <vt:lpstr>Διαφάνεια 10</vt:lpstr>
      <vt:lpstr>1) Οστά του εγκεφαλικού κρανίου    (8 οστά, 4μονά και 2 διπλά και συμμετρικά).</vt:lpstr>
      <vt:lpstr>Τα διπλά οστά είναι:</vt:lpstr>
      <vt:lpstr>2) Οστά του προσωπικού κρανίου 14 οστά</vt:lpstr>
      <vt:lpstr>Το υοειδές οστό</vt:lpstr>
      <vt:lpstr>ΚΡΑΝΙΟ</vt:lpstr>
      <vt:lpstr>Διαφάνεια 16</vt:lpstr>
      <vt:lpstr>Διαφάνεια 17</vt:lpstr>
      <vt:lpstr>Διαφάνεια 18</vt:lpstr>
      <vt:lpstr>Διαφάνεια 19</vt:lpstr>
      <vt:lpstr>ΣΠΟΝΔΥΛΙΚΗ ΣΤΗΛΗ</vt:lpstr>
      <vt:lpstr>Ανάλογα με την μοίρα της σπονδυλικής στήλης, οι σπόνδυλοι χωρίζονται:</vt:lpstr>
      <vt:lpstr>Διαφάνεια 22</vt:lpstr>
      <vt:lpstr>Κοινά γνωρίσματα των σπονδύλων</vt:lpstr>
      <vt:lpstr>Διαφάνεια 24</vt:lpstr>
      <vt:lpstr>Διαφάνεια 25</vt:lpstr>
      <vt:lpstr>Τμήμα της οσφυϊκής μοίρας της σπονδυλικής στήλης.  Τρείς σπόνδυλοι και δύο μεσοσπονδύλιοι δίσκοι (κίτρινο χρώμα).</vt:lpstr>
      <vt:lpstr>Διαφάνεια 27</vt:lpstr>
      <vt:lpstr>Ιδιαίτερα γνωρίσματα των σπονδύλων</vt:lpstr>
      <vt:lpstr>Διαφάνεια 29</vt:lpstr>
      <vt:lpstr>Ο σκελετός του θώρακα</vt:lpstr>
      <vt:lpstr>Σχηματίζεται  από πίσω από την θωρακική μοίρα της σπονδυλικής στήλης , πλάγια από τα 12 ζεύγη των πλευρών και εμπρός από το στέρνο.</vt:lpstr>
      <vt:lpstr>ΤΟ ΣΤΕΡΝΟ</vt:lpstr>
      <vt:lpstr>Ο ΣΚΕΛΕΤΟΣ ΤΩΝ ΑΚΡΩΝ</vt:lpstr>
      <vt:lpstr>ΕΡΓΑΣΙΕΣ ΑΓΩΓΗΣ ΥΓΕΙΑΣ Σκολίωση</vt:lpstr>
      <vt:lpstr>Διαφάνεια 35</vt:lpstr>
      <vt:lpstr>ΟΙ ΠΑΡΑΜΟΡΦΩΣΕΙΣ ΤΗΣ ΣΠΟΝΔΥΛΙΚΗΣ ΣΤΗΛΗΣ</vt:lpstr>
      <vt:lpstr>ΣΚΟΛΙΩΣΗ</vt:lpstr>
      <vt:lpstr>Διαφάνεια 38</vt:lpstr>
      <vt:lpstr>Διαφάνεια 39</vt:lpstr>
      <vt:lpstr>ΤΑΞΙΝΟΜΗΣΗ   ΛΕΙΤΟΥΡΓΙΚΗ ή ΣΤΑΣΗΣ : Προκαλείται από την κακή στάση.</vt:lpstr>
      <vt:lpstr>Διαφάνεια 41</vt:lpstr>
      <vt:lpstr>Διαφάνεια 42</vt:lpstr>
      <vt:lpstr>ΙΔΙΟΠΑΘΗΣ ΣΚΟΛΙΩΣΗ :</vt:lpstr>
      <vt:lpstr>Διαφάνεια 44</vt:lpstr>
      <vt:lpstr>Διαφάνεια 45</vt:lpstr>
      <vt:lpstr>Διαφάνεια 46</vt:lpstr>
      <vt:lpstr>Διαφάνεια 47</vt:lpstr>
      <vt:lpstr>Διαφάνεια 48</vt:lpstr>
      <vt:lpstr>Διαφάνεια 49</vt:lpstr>
      <vt:lpstr>Διαφάνεια 50</vt:lpstr>
      <vt:lpstr>Ο ΡΟΛΟΣ ΤΗΣ ΦΥΣΙΟΘΕΡΑΠΕΙΑΣ ΣΤΗ ΣΚΟΛΙΩΣΗ</vt:lpstr>
      <vt:lpstr>Διαφάνεια 52</vt:lpstr>
      <vt:lpstr>Διαφάνεια 53</vt:lpstr>
      <vt:lpstr>Διαφάνεια 54</vt:lpstr>
      <vt:lpstr>Διαφάνεια 55</vt:lpstr>
      <vt:lpstr>Όταν το κύρτωμα είναι μεγαλύτερο από 40-50 μοίρες, η αντιμετώπιση είναι χειρουργική.</vt:lpstr>
      <vt:lpstr>Διαφάνεια 57</vt:lpstr>
      <vt:lpstr>ΚΟΛΥΜΒΗΣΗ ΚΑΙ ΣΚΟΛΙΩΣΗ</vt:lpstr>
      <vt:lpstr>Διαφάνεια 59</vt:lpstr>
      <vt:lpstr>Διαφάνεια 60</vt:lpstr>
      <vt:lpstr>ΒΑΣΙΚΟΙ ΚΑΝΟΝΕΣ ΤΗΣ ΣΤΑΣΗΣ</vt:lpstr>
      <vt:lpstr>Διαφάνεια 62</vt:lpstr>
      <vt:lpstr>Διαφάνεια 63</vt:lpstr>
      <vt:lpstr>Διαφάνεια 64</vt:lpstr>
      <vt:lpstr>ΕΠΑΝΕΚΤΙΜΗΣΗ</vt:lpstr>
      <vt:lpstr>ΜΟΝΟ ΜΕΣΑ ΑΠΟ ΤΗΝ ΣΩΣΤΗ ΕΠΙΚΟΙΝΩΝΙΑ ΜΠΟΡΕΙ ΝΑ ΒΕΛΤΙΩΘΕΙ Η ΥΓΕΙΑ ΣΑΣ </vt:lpstr>
      <vt:lpstr>KΑΘΗΓΗΤΕΣ ΦΥΣΙΚΗΣ ΑΓΩΓΗΣ ΚΑΙ ΣΚΟΛΙΩΣΗ</vt:lpstr>
      <vt:lpstr>Ερωτήσεις Ερωτηματολογίου:</vt:lpstr>
      <vt:lpstr>Διαφάνεια 69</vt:lpstr>
      <vt:lpstr>Εφαρμογή του τεστ κάμψης.</vt:lpstr>
      <vt:lpstr>Διαφάνεια 71</vt:lpstr>
      <vt:lpstr>Διαφάνεια 72</vt:lpstr>
      <vt:lpstr>Καθηγητής φυσικής αγωγής και σκολιωτικό παιδί στο σχολείο.</vt:lpstr>
      <vt:lpstr>Διαφάνεια 74</vt:lpstr>
      <vt:lpstr>Διαφάνεια 75</vt:lpstr>
      <vt:lpstr>Διαφάνεια 76</vt:lpstr>
      <vt:lpstr>ΓΕΝΙΚΟ ΠΡΟΓΡΑΜΜΑ ΑΣΚΗΣΕΩΝ - ΟΔΗΓΙΕΣ</vt:lpstr>
      <vt:lpstr>ΜΑΘΗΤΕΣ ΠΟΥ ΣΥΜΜΕΤΕΙΧΑΝ ΣΤΟ ΠΡΟΓΡΑΜΜΑ</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Ιωάννα</dc:creator>
  <cp:lastModifiedBy>Ιωάννα</cp:lastModifiedBy>
  <cp:revision>68</cp:revision>
  <dcterms:created xsi:type="dcterms:W3CDTF">2011-01-09T17:57:40Z</dcterms:created>
  <dcterms:modified xsi:type="dcterms:W3CDTF">2011-01-11T22:27:32Z</dcterms:modified>
</cp:coreProperties>
</file>